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6" r:id="rId2"/>
    <p:sldId id="279" r:id="rId3"/>
    <p:sldId id="259" r:id="rId4"/>
    <p:sldId id="260" r:id="rId5"/>
    <p:sldId id="257" r:id="rId6"/>
    <p:sldId id="278" r:id="rId7"/>
    <p:sldId id="262" r:id="rId8"/>
    <p:sldId id="261" r:id="rId9"/>
    <p:sldId id="264" r:id="rId10"/>
    <p:sldId id="265" r:id="rId11"/>
    <p:sldId id="267" r:id="rId12"/>
    <p:sldId id="268" r:id="rId13"/>
    <p:sldId id="277" r:id="rId14"/>
    <p:sldId id="270" r:id="rId15"/>
    <p:sldId id="271" r:id="rId16"/>
    <p:sldId id="272" r:id="rId17"/>
    <p:sldId id="275" r:id="rId18"/>
    <p:sldId id="273"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528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4" autoAdjust="0"/>
    <p:restoredTop sz="67434" autoAdjust="0"/>
  </p:normalViewPr>
  <p:slideViewPr>
    <p:cSldViewPr snapToGrid="0" snapToObjects="1">
      <p:cViewPr varScale="1">
        <p:scale>
          <a:sx n="75" d="100"/>
          <a:sy n="75" d="100"/>
        </p:scale>
        <p:origin x="132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C4EB421-EF98-FF45-93F1-84D4C773DD77}" type="datetimeFigureOut">
              <a:rPr lang="en-US" smtClean="0"/>
              <a:t>10/21/2017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072F3CD-87CC-D944-916C-C81BE6A6A342}" type="slidenum">
              <a:rPr lang="en-US" smtClean="0"/>
              <a:t>‹#›</a:t>
            </a:fld>
            <a:endParaRPr lang="en-US"/>
          </a:p>
        </p:txBody>
      </p:sp>
    </p:spTree>
    <p:extLst>
      <p:ext uri="{BB962C8B-B14F-4D97-AF65-F5344CB8AC3E}">
        <p14:creationId xmlns:p14="http://schemas.microsoft.com/office/powerpoint/2010/main" val="17713192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a:t>Welcome to the launch of the 2017/8 Global Education Monitoring Report. </a:t>
            </a:r>
          </a:p>
          <a:p>
            <a:pPr>
              <a:defRPr/>
            </a:pPr>
            <a:r>
              <a:rPr lang="fr-FR" altLang="en-US" dirty="0"/>
              <a:t>[</a:t>
            </a:r>
            <a:r>
              <a:rPr lang="fr-FR" altLang="en-US" dirty="0" err="1"/>
              <a:t>Introduce</a:t>
            </a:r>
            <a:r>
              <a:rPr lang="fr-FR" altLang="en-US" dirty="0"/>
              <a:t> </a:t>
            </a:r>
            <a:r>
              <a:rPr lang="fr-FR" altLang="en-US" dirty="0" err="1"/>
              <a:t>yourself</a:t>
            </a:r>
            <a:r>
              <a:rPr lang="fr-FR" altLang="en-US" dirty="0"/>
              <a:t>.] </a:t>
            </a:r>
          </a:p>
          <a:p>
            <a:pPr>
              <a:defRPr/>
            </a:pPr>
            <a:endParaRPr lang="fr-FR" altLang="en-US" dirty="0"/>
          </a:p>
          <a:p>
            <a:pPr>
              <a:defRPr/>
            </a:pPr>
            <a:r>
              <a:rPr lang="fr-FR" altLang="en-US" dirty="0" err="1"/>
              <a:t>Throughout</a:t>
            </a:r>
            <a:r>
              <a:rPr lang="fr-FR" altLang="en-US" dirty="0"/>
              <a:t> </a:t>
            </a:r>
            <a:r>
              <a:rPr lang="fr-FR" altLang="en-US" dirty="0" err="1"/>
              <a:t>this</a:t>
            </a:r>
            <a:r>
              <a:rPr lang="fr-FR" altLang="en-US" dirty="0"/>
              <a:t> </a:t>
            </a:r>
            <a:r>
              <a:rPr lang="fr-FR" altLang="en-US" dirty="0" err="1"/>
              <a:t>event</a:t>
            </a:r>
            <a:r>
              <a:rPr lang="fr-FR" altLang="en-US" dirty="0"/>
              <a:t>, if </a:t>
            </a:r>
            <a:r>
              <a:rPr lang="fr-FR" altLang="en-US" dirty="0" err="1"/>
              <a:t>you</a:t>
            </a:r>
            <a:r>
              <a:rPr lang="fr-FR" altLang="en-US" dirty="0"/>
              <a:t> </a:t>
            </a:r>
            <a:r>
              <a:rPr lang="fr-FR" altLang="en-US" dirty="0" err="1"/>
              <a:t>want</a:t>
            </a:r>
            <a:r>
              <a:rPr lang="fr-FR" altLang="en-US" dirty="0"/>
              <a:t> to </a:t>
            </a:r>
            <a:r>
              <a:rPr lang="fr-FR" altLang="en-US" dirty="0" err="1"/>
              <a:t>take</a:t>
            </a:r>
            <a:r>
              <a:rPr lang="fr-FR" altLang="en-US" dirty="0"/>
              <a:t> part in discussions and </a:t>
            </a:r>
            <a:r>
              <a:rPr lang="fr-FR" altLang="en-US" dirty="0" err="1"/>
              <a:t>share</a:t>
            </a:r>
            <a:r>
              <a:rPr lang="fr-FR" altLang="en-US" dirty="0"/>
              <a:t> online, </a:t>
            </a:r>
            <a:r>
              <a:rPr lang="fr-FR" altLang="en-US" dirty="0" err="1"/>
              <a:t>please</a:t>
            </a:r>
            <a:r>
              <a:rPr lang="fr-FR" altLang="en-US" dirty="0"/>
              <a:t> do </a:t>
            </a:r>
            <a:r>
              <a:rPr lang="fr-FR" altLang="en-US" dirty="0" err="1"/>
              <a:t>so</a:t>
            </a:r>
            <a:r>
              <a:rPr lang="fr-FR" altLang="en-US" dirty="0"/>
              <a:t> </a:t>
            </a:r>
            <a:r>
              <a:rPr lang="fr-FR" altLang="en-US" dirty="0" err="1"/>
              <a:t>using</a:t>
            </a:r>
            <a:r>
              <a:rPr lang="fr-FR" altLang="en-US" dirty="0"/>
              <a:t> the hashtag #</a:t>
            </a:r>
            <a:r>
              <a:rPr lang="fr-FR" altLang="en-US" dirty="0" err="1"/>
              <a:t>CountOnMe</a:t>
            </a:r>
            <a:r>
              <a:rPr lang="fr-FR" altLang="en-US" dirty="0"/>
              <a:t>, and @</a:t>
            </a:r>
            <a:r>
              <a:rPr lang="fr-FR" altLang="en-US" dirty="0" err="1"/>
              <a:t>GEMReport</a:t>
            </a:r>
            <a:r>
              <a:rPr lang="fr-FR" altLang="en-US" dirty="0"/>
              <a:t>. </a:t>
            </a:r>
          </a:p>
        </p:txBody>
      </p:sp>
      <p:sp>
        <p:nvSpPr>
          <p:cNvPr id="4" name="Slide Number Placeholder 3"/>
          <p:cNvSpPr>
            <a:spLocks noGrp="1"/>
          </p:cNvSpPr>
          <p:nvPr>
            <p:ph type="sldNum" sz="quarter" idx="10"/>
          </p:nvPr>
        </p:nvSpPr>
        <p:spPr/>
        <p:txBody>
          <a:bodyPr/>
          <a:lstStyle/>
          <a:p>
            <a:fld id="{B072F3CD-87CC-D944-916C-C81BE6A6A342}" type="slidenum">
              <a:rPr lang="en-US" smtClean="0"/>
              <a:t>1</a:t>
            </a:fld>
            <a:endParaRPr lang="en-US"/>
          </a:p>
        </p:txBody>
      </p:sp>
    </p:spTree>
    <p:extLst>
      <p:ext uri="{BB962C8B-B14F-4D97-AF65-F5344CB8AC3E}">
        <p14:creationId xmlns:p14="http://schemas.microsoft.com/office/powerpoint/2010/main" val="15721376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Laws and regulations are the backbone of a well-functioning state. </a:t>
            </a:r>
          </a:p>
          <a:p>
            <a:r>
              <a:rPr lang="en-GB" b="0" dirty="0"/>
              <a:t>- </a:t>
            </a:r>
            <a:r>
              <a:rPr lang="en-US" b="0" dirty="0"/>
              <a:t>But these are often absent. </a:t>
            </a:r>
            <a:r>
              <a:rPr lang="en-US" b="1" dirty="0"/>
              <a:t>For example</a:t>
            </a:r>
            <a:r>
              <a:rPr lang="en-US" b="0" dirty="0"/>
              <a:t>, GEM Report research shows that in almost half of </a:t>
            </a:r>
            <a:r>
              <a:rPr lang="en-US" dirty="0"/>
              <a:t>countries there are no regulations on class sizes . </a:t>
            </a:r>
          </a:p>
          <a:p>
            <a:r>
              <a:rPr lang="en-US" dirty="0"/>
              <a:t>- Likewise, regulations should be comprehensive, covering both public and private providers. Yet</a:t>
            </a:r>
            <a:r>
              <a:rPr lang="en-US" baseline="0" dirty="0"/>
              <a:t> they often do not</a:t>
            </a:r>
            <a:r>
              <a:rPr lang="en-US" dirty="0"/>
              <a:t>. In Lagos State</a:t>
            </a:r>
            <a:r>
              <a:rPr lang="en-US" baseline="0" dirty="0"/>
              <a:t>, </a:t>
            </a:r>
            <a:r>
              <a:rPr lang="en-US" dirty="0"/>
              <a:t>Nigeria, for instance, only a quarter of private schools had ben approved by the Ministry. </a:t>
            </a:r>
          </a:p>
          <a:p>
            <a:r>
              <a:rPr lang="en-US" dirty="0"/>
              <a:t>- Finally, regulations should not be short-sighted but should help drive equity and quality.</a:t>
            </a:r>
          </a:p>
          <a:p>
            <a:r>
              <a:rPr lang="en-US" b="0" dirty="0"/>
              <a:t>Regulations, notably those related to registration and accreditation, should be clear and transparent to facilitate monitoring and enforcement. </a:t>
            </a:r>
            <a:r>
              <a:rPr lang="en-US" dirty="0"/>
              <a:t>Hong Kong has an online list of registered private tutoring </a:t>
            </a:r>
            <a:r>
              <a:rPr lang="en-US" dirty="0" err="1"/>
              <a:t>centres</a:t>
            </a:r>
            <a:r>
              <a:rPr lang="en-US" dirty="0"/>
              <a:t> and prosecutes those un-registered, for instance.</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B072F3CD-87CC-D944-916C-C81BE6A6A342}" type="slidenum">
              <a:rPr lang="en-US" smtClean="0"/>
              <a:t>10</a:t>
            </a:fld>
            <a:endParaRPr lang="en-US"/>
          </a:p>
        </p:txBody>
      </p:sp>
    </p:spTree>
    <p:extLst>
      <p:ext uri="{BB962C8B-B14F-4D97-AF65-F5344CB8AC3E}">
        <p14:creationId xmlns:p14="http://schemas.microsoft.com/office/powerpoint/2010/main" val="2722306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There is a growing tendency, especially in high income but also increasingly in middle income countries, to use student test scores to sanction schools or teachers. But instead of improving learning outcomes, these can undermine education quality and learning.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a:t>Of</a:t>
            </a:r>
            <a:r>
              <a:rPr lang="en-US" sz="1200" dirty="0"/>
              <a:t> 11 countries with such systems participating in PISA from 2003 to 2015, five saw some increase in learning, while 6 saw it fall. </a:t>
            </a:r>
            <a:r>
              <a:rPr lang="en-US" sz="1200" b="0" dirty="0"/>
              <a:t>Governments should avoid punitive accountability for teachers and schools, especially those based on narrow performance measures. </a:t>
            </a:r>
            <a:r>
              <a:rPr lang="en-US" sz="1200" dirty="0"/>
              <a:t>It promotes unhealthy competition, narrows the curriculum, encourages teaching to the test, demotivates teachers and disadvantages weaker students.</a:t>
            </a:r>
          </a:p>
          <a:p>
            <a:r>
              <a:rPr lang="en-US" dirty="0"/>
              <a:t>A somewhat similar approach is to promote market-based systems, which are supposed to motivate schools to counteract parental pressure to move their children elsewhere. However, school choice often leads to segregation. </a:t>
            </a:r>
            <a:r>
              <a:rPr lang="en-GB" dirty="0"/>
              <a:t>The competitive pressure marginalizes disadvantaged parents and schools. While targeted vouchers in some countries have helped overcome some of the constraints, in other cases schools simply increase their fees. </a:t>
            </a:r>
          </a:p>
          <a:p>
            <a:br>
              <a:rPr lang="en-US" dirty="0"/>
            </a:br>
            <a:r>
              <a:rPr lang="en-US" dirty="0"/>
              <a:t> </a:t>
            </a:r>
          </a:p>
          <a:p>
            <a:endParaRPr lang="en-US" dirty="0"/>
          </a:p>
          <a:p>
            <a:br>
              <a:rPr lang="en-US" dirty="0"/>
            </a:br>
            <a:r>
              <a:rPr lang="en-US" dirty="0"/>
              <a:t> </a:t>
            </a:r>
          </a:p>
          <a:p>
            <a:endParaRPr lang="en-US" dirty="0"/>
          </a:p>
        </p:txBody>
      </p:sp>
      <p:sp>
        <p:nvSpPr>
          <p:cNvPr id="4" name="Slide Number Placeholder 3"/>
          <p:cNvSpPr>
            <a:spLocks noGrp="1"/>
          </p:cNvSpPr>
          <p:nvPr>
            <p:ph type="sldNum" sz="quarter" idx="10"/>
          </p:nvPr>
        </p:nvSpPr>
        <p:spPr/>
        <p:txBody>
          <a:bodyPr/>
          <a:lstStyle/>
          <a:p>
            <a:fld id="{B072F3CD-87CC-D944-916C-C81BE6A6A342}" type="slidenum">
              <a:rPr lang="en-US" smtClean="0"/>
              <a:t>11</a:t>
            </a:fld>
            <a:endParaRPr lang="en-US"/>
          </a:p>
        </p:txBody>
      </p:sp>
    </p:spTree>
    <p:extLst>
      <p:ext uri="{BB962C8B-B14F-4D97-AF65-F5344CB8AC3E}">
        <p14:creationId xmlns:p14="http://schemas.microsoft.com/office/powerpoint/2010/main" val="15450396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Governments need to allow for a democratic voice, protect media freedom and set up independent institutions for citizens to voice complaints. </a:t>
            </a:r>
          </a:p>
          <a:p>
            <a:r>
              <a:rPr lang="en-US" dirty="0"/>
              <a:t>The media is a vital partner, helping put pressure on governments. They publish investigative stories that expose corruption or they channel interesting research results and analyses. They also provide information to people that have limited access to it</a:t>
            </a:r>
            <a:r>
              <a:rPr lang="en-US" b="1" dirty="0"/>
              <a:t>. In Uganda, the government</a:t>
            </a:r>
            <a:r>
              <a:rPr lang="en-US" b="1" baseline="0" dirty="0"/>
              <a:t> ran a newspaper campaign to publish information on grant disbursements down to school districts. As a result, s</a:t>
            </a:r>
            <a:r>
              <a:rPr lang="en-US" b="1" dirty="0"/>
              <a:t>chools that were closer to a newspaper outlet were more likely to receive school funding.</a:t>
            </a:r>
          </a:p>
          <a:p>
            <a:r>
              <a:rPr lang="en-US" dirty="0"/>
              <a:t>Ombudsmen, who have been influential in promoting the right to education, for example in Latin America, must also remain independent to be effective as channels for citizens to voice complaints.</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B072F3CD-87CC-D944-916C-C81BE6A6A342}" type="slidenum">
              <a:rPr lang="en-US" smtClean="0"/>
              <a:t>12</a:t>
            </a:fld>
            <a:endParaRPr lang="en-US"/>
          </a:p>
        </p:txBody>
      </p:sp>
    </p:spTree>
    <p:extLst>
      <p:ext uri="{BB962C8B-B14F-4D97-AF65-F5344CB8AC3E}">
        <p14:creationId xmlns:p14="http://schemas.microsoft.com/office/powerpoint/2010/main" val="15567041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Regardless of design, if governments and other key stakeholders lack information, resources and capacity, accountability is hard to implement.</a:t>
            </a:r>
          </a:p>
          <a:p>
            <a:endParaRPr lang="en-US" dirty="0"/>
          </a:p>
        </p:txBody>
      </p:sp>
      <p:sp>
        <p:nvSpPr>
          <p:cNvPr id="4" name="Slide Number Placeholder 3"/>
          <p:cNvSpPr>
            <a:spLocks noGrp="1"/>
          </p:cNvSpPr>
          <p:nvPr>
            <p:ph type="sldNum" sz="quarter" idx="10"/>
          </p:nvPr>
        </p:nvSpPr>
        <p:spPr/>
        <p:txBody>
          <a:bodyPr/>
          <a:lstStyle/>
          <a:p>
            <a:fld id="{B072F3CD-87CC-D944-916C-C81BE6A6A342}" type="slidenum">
              <a:rPr lang="en-US" smtClean="0"/>
              <a:t>13</a:t>
            </a:fld>
            <a:endParaRPr lang="en-US"/>
          </a:p>
        </p:txBody>
      </p:sp>
    </p:spTree>
    <p:extLst>
      <p:ext uri="{BB962C8B-B14F-4D97-AF65-F5344CB8AC3E}">
        <p14:creationId xmlns:p14="http://schemas.microsoft.com/office/powerpoint/2010/main" val="2827732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Governments should invest in information but the kind of information that improves understanding of the education system’s strengths and weaknesses. In Kenya, for example, 72% of parents did not know what actions to take once they were provided with student learning data. </a:t>
            </a:r>
          </a:p>
          <a:p>
            <a:r>
              <a:rPr lang="en-US" b="0" dirty="0"/>
              <a:t>At the same time, we must be judicious in the data we select to collect and the use we make if it. All data collected should be tailored to its intended use and the cost of collection should match the </a:t>
            </a:r>
            <a:r>
              <a:rPr lang="en-US" dirty="0"/>
              <a:t>capacity of the country to process it. Even in a rich country such as England, 56% of teachers argued increased data collection created more unnecessary work. Reporting tasks for teachers and principals should not be merely procedural but must be linked to improved teaching. </a:t>
            </a:r>
          </a:p>
        </p:txBody>
      </p:sp>
      <p:sp>
        <p:nvSpPr>
          <p:cNvPr id="4" name="Slide Number Placeholder 3"/>
          <p:cNvSpPr>
            <a:spLocks noGrp="1"/>
          </p:cNvSpPr>
          <p:nvPr>
            <p:ph type="sldNum" sz="quarter" idx="10"/>
          </p:nvPr>
        </p:nvSpPr>
        <p:spPr/>
        <p:txBody>
          <a:bodyPr/>
          <a:lstStyle/>
          <a:p>
            <a:fld id="{B072F3CD-87CC-D944-916C-C81BE6A6A342}" type="slidenum">
              <a:rPr lang="en-US" smtClean="0"/>
              <a:t>14</a:t>
            </a:fld>
            <a:endParaRPr lang="en-US"/>
          </a:p>
        </p:txBody>
      </p:sp>
    </p:spTree>
    <p:extLst>
      <p:ext uri="{BB962C8B-B14F-4D97-AF65-F5344CB8AC3E}">
        <p14:creationId xmlns:p14="http://schemas.microsoft.com/office/powerpoint/2010/main" val="29799329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latin typeface="+mn-lt"/>
                <a:ea typeface="+mn-ea"/>
                <a:cs typeface="+mn-cs"/>
              </a:rPr>
              <a:t>Adequate finances should be provided to fund the education system. </a:t>
            </a:r>
            <a:r>
              <a:rPr lang="en-GB" sz="1200" b="0" kern="1200" dirty="0">
                <a:solidFill>
                  <a:schemeClr val="tx1"/>
                </a:solidFill>
                <a:latin typeface="+mn-lt"/>
                <a:ea typeface="+mn-ea"/>
                <a:cs typeface="+mn-cs"/>
              </a:rPr>
              <a:t>Governments should spend at least 4% of GDP on education, or allocate 15% of total government expenditure. But, </a:t>
            </a:r>
            <a:r>
              <a:rPr lang="en-GB" sz="1200" b="1" kern="1200" dirty="0">
                <a:solidFill>
                  <a:schemeClr val="tx1"/>
                </a:solidFill>
                <a:latin typeface="+mn-lt"/>
                <a:ea typeface="+mn-ea"/>
                <a:cs typeface="+mn-cs"/>
              </a:rPr>
              <a:t>as we heard</a:t>
            </a:r>
            <a:r>
              <a:rPr lang="en-GB" sz="1200" b="1" kern="1200" baseline="0" dirty="0">
                <a:solidFill>
                  <a:schemeClr val="tx1"/>
                </a:solidFill>
                <a:latin typeface="+mn-lt"/>
                <a:ea typeface="+mn-ea"/>
                <a:cs typeface="+mn-cs"/>
              </a:rPr>
              <a:t> earlier,</a:t>
            </a:r>
            <a:r>
              <a:rPr lang="en-GB" sz="1200" b="0" kern="1200" dirty="0">
                <a:solidFill>
                  <a:schemeClr val="tx1"/>
                </a:solidFill>
                <a:latin typeface="+mn-lt"/>
                <a:ea typeface="+mn-ea"/>
                <a:cs typeface="+mn-cs"/>
              </a:rPr>
              <a:t> one in four countries did not reach these benchmarks.</a:t>
            </a:r>
          </a:p>
          <a:p>
            <a:endParaRPr lang="en-GB" sz="1200" b="0" kern="1200" dirty="0">
              <a:solidFill>
                <a:schemeClr val="tx1"/>
              </a:solidFill>
              <a:latin typeface="+mn-lt"/>
              <a:ea typeface="+mn-ea"/>
              <a:cs typeface="+mn-cs"/>
            </a:endParaRPr>
          </a:p>
          <a:p>
            <a:r>
              <a:rPr lang="en-US" sz="1200" b="0" kern="1200" dirty="0">
                <a:solidFill>
                  <a:schemeClr val="tx1"/>
                </a:solidFill>
                <a:latin typeface="+mn-lt"/>
                <a:ea typeface="+mn-ea"/>
                <a:cs typeface="+mn-cs"/>
              </a:rPr>
              <a:t>Donors should keep to their commitment to allocate 0.7% of GNI. Preferably they should allocate</a:t>
            </a:r>
            <a:r>
              <a:rPr lang="en-US" sz="1200" b="0" kern="1200" baseline="0" dirty="0">
                <a:solidFill>
                  <a:schemeClr val="tx1"/>
                </a:solidFill>
                <a:latin typeface="+mn-lt"/>
                <a:ea typeface="+mn-ea"/>
                <a:cs typeface="+mn-cs"/>
              </a:rPr>
              <a:t> </a:t>
            </a:r>
            <a:r>
              <a:rPr lang="en-US" sz="1200" b="0" kern="1200" dirty="0">
                <a:solidFill>
                  <a:schemeClr val="tx1"/>
                </a:solidFill>
                <a:latin typeface="+mn-lt"/>
                <a:ea typeface="+mn-ea"/>
                <a:cs typeface="+mn-cs"/>
              </a:rPr>
              <a:t>10% of that to primary and secondary education. </a:t>
            </a:r>
            <a:r>
              <a:rPr lang="en-US" sz="1200" kern="1200" dirty="0">
                <a:solidFill>
                  <a:schemeClr val="tx1"/>
                </a:solidFill>
                <a:latin typeface="+mn-lt"/>
                <a:ea typeface="+mn-ea"/>
                <a:cs typeface="+mn-cs"/>
              </a:rPr>
              <a:t>But, </a:t>
            </a:r>
            <a:r>
              <a:rPr lang="en-US" sz="1200" b="1" kern="1200" dirty="0">
                <a:solidFill>
                  <a:schemeClr val="tx1"/>
                </a:solidFill>
                <a:latin typeface="+mn-lt"/>
                <a:ea typeface="+mn-ea"/>
                <a:cs typeface="+mn-cs"/>
              </a:rPr>
              <a:t>as we</a:t>
            </a:r>
            <a:r>
              <a:rPr lang="en-US" sz="1200" b="1" kern="1200" baseline="0" dirty="0">
                <a:solidFill>
                  <a:schemeClr val="tx1"/>
                </a:solidFill>
                <a:latin typeface="+mn-lt"/>
                <a:ea typeface="+mn-ea"/>
                <a:cs typeface="+mn-cs"/>
              </a:rPr>
              <a:t> now know,</a:t>
            </a:r>
            <a:r>
              <a:rPr lang="en-US" sz="1200" kern="1200" dirty="0">
                <a:solidFill>
                  <a:schemeClr val="tx1"/>
                </a:solidFill>
                <a:latin typeface="+mn-lt"/>
                <a:ea typeface="+mn-ea"/>
                <a:cs typeface="+mn-cs"/>
              </a:rPr>
              <a:t> the share of aid to education has fallen for six years in a row. </a:t>
            </a:r>
          </a:p>
          <a:p>
            <a:endParaRPr lang="en-US" sz="1200" b="0" kern="1200" dirty="0">
              <a:solidFill>
                <a:schemeClr val="tx1"/>
              </a:solidFill>
              <a:latin typeface="+mn-lt"/>
              <a:ea typeface="+mn-ea"/>
              <a:cs typeface="+mn-cs"/>
            </a:endParaRPr>
          </a:p>
          <a:p>
            <a:r>
              <a:rPr lang="en-US" sz="1200" b="0" kern="1200" dirty="0">
                <a:solidFill>
                  <a:schemeClr val="tx1"/>
                </a:solidFill>
                <a:latin typeface="+mn-lt"/>
                <a:ea typeface="+mn-ea"/>
                <a:cs typeface="+mn-cs"/>
              </a:rPr>
              <a:t>Not only that but donors increasingly allocate this aid through results-based financing mechanisms. As with the criticism of introducing sanctions for results that are beyond the control of any one actor, donors should be careful not to rely excessively on </a:t>
            </a:r>
            <a:r>
              <a:rPr lang="en-US" sz="1200" b="0" kern="1200" dirty="0">
                <a:solidFill>
                  <a:schemeClr val="tx1"/>
                </a:solidFill>
                <a:latin typeface="Calibri" pitchFamily="34" charset="0"/>
                <a:ea typeface="+mn-ea"/>
                <a:cs typeface="+mn-cs"/>
              </a:rPr>
              <a:t>this approach</a:t>
            </a:r>
            <a:r>
              <a:rPr lang="en-US" sz="1200" b="0" kern="1200" dirty="0">
                <a:solidFill>
                  <a:schemeClr val="tx1"/>
                </a:solidFill>
                <a:latin typeface="+mn-lt"/>
                <a:ea typeface="+mn-ea"/>
                <a:cs typeface="+mn-cs"/>
              </a:rPr>
              <a:t>, as it shifts the risk to countries that are least prepared to bear it. </a:t>
            </a:r>
            <a:r>
              <a:rPr lang="en-US" sz="1200" kern="1200" dirty="0">
                <a:solidFill>
                  <a:schemeClr val="tx1"/>
                </a:solidFill>
                <a:latin typeface="+mn-lt"/>
                <a:ea typeface="+mn-ea"/>
                <a:cs typeface="+mn-cs"/>
              </a:rPr>
              <a:t>Existing evidence suggests the approach can damages providers’ intrinsic motivation and is inconsistent with the principle of country ownership.  </a:t>
            </a:r>
          </a:p>
        </p:txBody>
      </p:sp>
      <p:sp>
        <p:nvSpPr>
          <p:cNvPr id="4" name="Slide Number Placeholder 3"/>
          <p:cNvSpPr>
            <a:spLocks noGrp="1"/>
          </p:cNvSpPr>
          <p:nvPr>
            <p:ph type="sldNum" sz="quarter" idx="10"/>
          </p:nvPr>
        </p:nvSpPr>
        <p:spPr/>
        <p:txBody>
          <a:bodyPr/>
          <a:lstStyle/>
          <a:p>
            <a:fld id="{B072F3CD-87CC-D944-916C-C81BE6A6A342}" type="slidenum">
              <a:rPr lang="en-US" smtClean="0"/>
              <a:t>15</a:t>
            </a:fld>
            <a:endParaRPr lang="en-US"/>
          </a:p>
        </p:txBody>
      </p:sp>
    </p:spTree>
    <p:extLst>
      <p:ext uri="{BB962C8B-B14F-4D97-AF65-F5344CB8AC3E}">
        <p14:creationId xmlns:p14="http://schemas.microsoft.com/office/powerpoint/2010/main" val="11574330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Actors should be equipped with the skills needed to fulfil their responsibilities. Governments should ensure strong institutions are in place, including the police, judiciary and auditors, so they can deter, detect and investigate corruption in education. Corruption is a real issue. Construction is a sector</a:t>
            </a:r>
            <a:r>
              <a:rPr lang="en-US" b="0" baseline="0" dirty="0"/>
              <a:t> well known for having high amounts of corruption. Yet in the European Union, e</a:t>
            </a:r>
            <a:r>
              <a:rPr lang="en-US" b="0" dirty="0"/>
              <a:t>ducation is even more at risk of corruption than the construction sector. </a:t>
            </a:r>
          </a:p>
          <a:p>
            <a:r>
              <a:rPr lang="en-US" b="0" dirty="0"/>
              <a:t>Governments should train teachers and teacher evaluators. </a:t>
            </a:r>
            <a:r>
              <a:rPr lang="en-GB" b="0" dirty="0"/>
              <a:t>In </a:t>
            </a:r>
            <a:r>
              <a:rPr lang="en-US" b="0" dirty="0"/>
              <a:t>some countries, inspections tend to focus more on material inputs than on improving learning. </a:t>
            </a:r>
          </a:p>
          <a:p>
            <a:r>
              <a:rPr lang="en-GB" b="0" dirty="0"/>
              <a:t>Thirdly, countries need to participate actively and monitor the work of international organizations to challenge the accountability vacuum that exists concerning the role of international organizations and their responsibility in achieving international goals. </a:t>
            </a:r>
            <a:endParaRPr lang="en-US" b="0"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B072F3CD-87CC-D944-916C-C81BE6A6A342}" type="slidenum">
              <a:rPr lang="en-US" smtClean="0"/>
              <a:t>16</a:t>
            </a:fld>
            <a:endParaRPr lang="en-US"/>
          </a:p>
        </p:txBody>
      </p:sp>
    </p:spTree>
    <p:extLst>
      <p:ext uri="{BB962C8B-B14F-4D97-AF65-F5344CB8AC3E}">
        <p14:creationId xmlns:p14="http://schemas.microsoft.com/office/powerpoint/2010/main" val="38727436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t>But accountability</a:t>
            </a:r>
            <a:r>
              <a:rPr lang="en-US" b="0" baseline="0" dirty="0"/>
              <a:t> clearly isn’t only about governments. </a:t>
            </a:r>
            <a:r>
              <a:rPr lang="en-US" sz="1200" b="0" i="0" u="none" strike="noStrike" kern="1200" baseline="0" dirty="0">
                <a:solidFill>
                  <a:schemeClr val="tx1"/>
                </a:solidFill>
                <a:latin typeface="Calibri" pitchFamily="34" charset="0"/>
                <a:ea typeface="+mn-ea"/>
                <a:cs typeface="+mn-cs"/>
              </a:rPr>
              <a:t>Everyone has a role to play in improving education.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u="none" strike="noStrike" kern="1200" baseline="0" dirty="0">
              <a:solidFill>
                <a:schemeClr val="tx1"/>
              </a:solidFill>
              <a:latin typeface="Calibri"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Calibri" pitchFamily="34" charset="0"/>
                <a:ea typeface="+mn-ea"/>
                <a:cs typeface="+mn-cs"/>
              </a:rPr>
              <a:t>Citizen action can put pressure on governments. Almost a fifth of protests from 2006 to 2013 were over poorly delivered public services, for example.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u="none" strike="noStrike" kern="1200" baseline="0" dirty="0">
              <a:solidFill>
                <a:schemeClr val="tx1"/>
              </a:solidFill>
              <a:latin typeface="Calibri"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mn-lt"/>
                <a:ea typeface="+mn-ea"/>
                <a:cs typeface="+mn-cs"/>
              </a:rPr>
              <a:t>Teachers, for instance, can hold the government to account for education reform through unions. They are regularly consulted in Mexico over policy with the government, for example.</a:t>
            </a:r>
            <a:endParaRPr lang="en-US" sz="1200" b="0" i="0" u="none" strike="noStrike" kern="1200" baseline="0" dirty="0">
              <a:solidFill>
                <a:schemeClr val="tx1"/>
              </a:solidFill>
              <a:latin typeface="Calibri" pitchFamily="34" charset="0"/>
              <a:ea typeface="+mn-ea"/>
              <a:cs typeface="+mn-cs"/>
            </a:endParaRPr>
          </a:p>
          <a:p>
            <a:r>
              <a:rPr lang="en-US" sz="1200" b="0" i="0" u="none" strike="noStrike" kern="1200" baseline="0" dirty="0">
                <a:solidFill>
                  <a:schemeClr val="tx1"/>
                </a:solidFill>
                <a:latin typeface="Calibri" pitchFamily="34" charset="0"/>
                <a:ea typeface="+mn-ea"/>
                <a:cs typeface="+mn-cs"/>
              </a:rPr>
              <a:t>Students have often swayed policies too. Protests in Chile and South Africa led by students have frozen tuition fees that were penalizing the poor.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Calibri" pitchFamily="34" charset="0"/>
                <a:ea typeface="+mn-ea"/>
                <a:cs typeface="+mn-cs"/>
              </a:rPr>
              <a:t>Parents have campaigned as well. In the USA, a parent ran a campaign that successfully removed climate change denial from textbooks. </a:t>
            </a:r>
          </a:p>
          <a:p>
            <a:endParaRPr lang="en-US" sz="1200" b="0" i="0" u="none" strike="noStrike" kern="1200" baseline="0" dirty="0">
              <a:solidFill>
                <a:schemeClr val="tx1"/>
              </a:solidFill>
              <a:latin typeface="Calibri" pitchFamily="34" charset="0"/>
              <a:ea typeface="+mn-ea"/>
              <a:cs typeface="+mn-cs"/>
            </a:endParaRPr>
          </a:p>
          <a:p>
            <a:r>
              <a:rPr lang="en-US" sz="1200" b="0" i="0" u="none" strike="noStrike" kern="1200" baseline="0" dirty="0">
                <a:solidFill>
                  <a:schemeClr val="tx1"/>
                </a:solidFill>
                <a:latin typeface="Calibri" pitchFamily="34" charset="0"/>
                <a:ea typeface="+mn-ea"/>
                <a:cs typeface="+mn-cs"/>
              </a:rPr>
              <a:t>Civil society plays a central role. </a:t>
            </a:r>
          </a:p>
          <a:p>
            <a:r>
              <a:rPr lang="en-US" sz="1200" b="0" i="0" u="none" strike="noStrike" kern="1200" baseline="0" dirty="0">
                <a:solidFill>
                  <a:schemeClr val="tx1"/>
                </a:solidFill>
                <a:latin typeface="Calibri" pitchFamily="34" charset="0"/>
                <a:ea typeface="+mn-ea"/>
                <a:cs typeface="+mn-cs"/>
              </a:rPr>
              <a:t>- In the Philippines, volunteers monitored textbook delivery points and reduced costs by two-thirds. </a:t>
            </a:r>
          </a:p>
          <a:p>
            <a:r>
              <a:rPr lang="en-US" sz="1200" b="0" i="0" u="none" strike="noStrike" kern="1200" baseline="0" dirty="0">
                <a:solidFill>
                  <a:schemeClr val="tx1"/>
                </a:solidFill>
                <a:latin typeface="Calibri" pitchFamily="34" charset="0"/>
                <a:ea typeface="+mn-ea"/>
                <a:cs typeface="+mn-cs"/>
              </a:rPr>
              <a:t>- In Argentina, an NGO took the Buenos Aires city government to court over early childhood education spending and won. </a:t>
            </a:r>
          </a:p>
          <a:p>
            <a:endParaRPr lang="en-US" sz="1200" b="0" i="0" u="none" strike="noStrike" kern="1200" baseline="0" dirty="0">
              <a:solidFill>
                <a:schemeClr val="tx1"/>
              </a:solidFill>
              <a:latin typeface="Calibri" pitchFamily="34" charset="0"/>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B072F3CD-87CC-D944-916C-C81BE6A6A342}" type="slidenum">
              <a:rPr lang="en-US" smtClean="0"/>
              <a:t>17</a:t>
            </a:fld>
            <a:endParaRPr lang="en-US"/>
          </a:p>
        </p:txBody>
      </p:sp>
    </p:spTree>
    <p:extLst>
      <p:ext uri="{BB962C8B-B14F-4D97-AF65-F5344CB8AC3E}">
        <p14:creationId xmlns:p14="http://schemas.microsoft.com/office/powerpoint/2010/main" val="27809316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Accountability is increasingly seen as part of a solution to education’s problems. </a:t>
            </a:r>
          </a:p>
          <a:p>
            <a:r>
              <a:rPr lang="en-US" dirty="0"/>
              <a:t>Our report welcomes this. The GEM Report was created to be an accountability tool, after all, collecting evidence on challenges, identifying those responsible and prompting action. </a:t>
            </a:r>
          </a:p>
          <a:p>
            <a:r>
              <a:rPr lang="en-US" dirty="0"/>
              <a:t>But we also support accountability as a way of reaching our commitments because hiding in anonymity and not being called to account is likely to prompt complacency.  </a:t>
            </a:r>
          </a:p>
          <a:p>
            <a:r>
              <a:rPr lang="en-GB" dirty="0"/>
              <a:t>But we must proceed with caution. Help us get accountability in education right so that we can meet our commitments by sharing our messages and recommendations, and downloading our Report. </a:t>
            </a:r>
          </a:p>
          <a:p>
            <a:r>
              <a:rPr lang="en-GB" dirty="0"/>
              <a:t>Thank you for listening.  </a:t>
            </a: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B072F3CD-87CC-D944-916C-C81BE6A6A342}" type="slidenum">
              <a:rPr lang="en-US" smtClean="0"/>
              <a:t>18</a:t>
            </a:fld>
            <a:endParaRPr lang="en-US"/>
          </a:p>
        </p:txBody>
      </p:sp>
    </p:spTree>
    <p:extLst>
      <p:ext uri="{BB962C8B-B14F-4D97-AF65-F5344CB8AC3E}">
        <p14:creationId xmlns:p14="http://schemas.microsoft.com/office/powerpoint/2010/main" val="3671214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Countries agreed on the sustainable development agenda two years ago, including </a:t>
            </a:r>
            <a:r>
              <a:rPr lang="en-US" dirty="0">
                <a:solidFill>
                  <a:schemeClr val="dk1"/>
                </a:solidFill>
                <a:latin typeface="+mn-lt"/>
                <a:ea typeface="Calibri"/>
                <a:cs typeface="Calibri"/>
                <a:sym typeface="Calibri"/>
              </a:rPr>
              <a:t>the global education goal, SDG 4</a:t>
            </a:r>
            <a:r>
              <a:rPr lang="en-GB" dirty="0"/>
              <a:t>. </a:t>
            </a:r>
            <a:r>
              <a:rPr lang="en-US" dirty="0">
                <a:solidFill>
                  <a:schemeClr val="dk1"/>
                </a:solidFill>
                <a:latin typeface="+mn-lt"/>
                <a:ea typeface="Calibri"/>
                <a:cs typeface="Calibri"/>
                <a:sym typeface="Calibri"/>
              </a:rPr>
              <a:t>The GEM Report was given a mandate by the international education community in 2015 to monitor progress towards education in the SDGs.</a:t>
            </a:r>
          </a:p>
          <a:p>
            <a:endParaRPr lang="en-GB" dirty="0"/>
          </a:p>
          <a:p>
            <a:r>
              <a:rPr lang="en-GB" dirty="0"/>
              <a:t>The second in our Report series shows that, despite strong progress, there are significant challenges remaining: </a:t>
            </a:r>
          </a:p>
          <a:p>
            <a:r>
              <a:rPr lang="en-GB" dirty="0"/>
              <a:t>- Only 1 in 10 children in sub-Saharan Africa has basic reading skills. </a:t>
            </a:r>
          </a:p>
          <a:p>
            <a:r>
              <a:rPr lang="en-GB" dirty="0"/>
              <a:t>- Around 100 million young people cannot read. </a:t>
            </a:r>
          </a:p>
          <a:p>
            <a:r>
              <a:rPr lang="en-GB" dirty="0"/>
              <a:t>- Four-fifths of the world’s countries have not made pre-primary education compulsory. </a:t>
            </a:r>
          </a:p>
          <a:p>
            <a:r>
              <a:rPr lang="en-GB" dirty="0"/>
              <a:t>- One in six primary school teachers are not trained. </a:t>
            </a:r>
          </a:p>
          <a:p>
            <a:r>
              <a:rPr lang="en-GB" dirty="0"/>
              <a:t>- Resources are stagnating. Those that are spent often do not make it to classrooms due to leakage and corruption. </a:t>
            </a:r>
          </a:p>
          <a:p>
            <a:endParaRPr lang="en-US" baseline="0" dirty="0"/>
          </a:p>
          <a:p>
            <a:r>
              <a:rPr lang="en-US" baseline="0" dirty="0"/>
              <a:t>Accountability can help achieve progress against these challenges.</a:t>
            </a:r>
          </a:p>
          <a:p>
            <a:endParaRPr lang="en-US" dirty="0"/>
          </a:p>
          <a:p>
            <a:endParaRPr lang="en-US" dirty="0"/>
          </a:p>
          <a:p>
            <a:pPr>
              <a:defRPr/>
            </a:pPr>
            <a:endParaRPr lang="fr-FR" altLang="en-US" dirty="0"/>
          </a:p>
        </p:txBody>
      </p:sp>
      <p:sp>
        <p:nvSpPr>
          <p:cNvPr id="4" name="Slide Number Placeholder 3"/>
          <p:cNvSpPr>
            <a:spLocks noGrp="1"/>
          </p:cNvSpPr>
          <p:nvPr>
            <p:ph type="sldNum" sz="quarter" idx="10"/>
          </p:nvPr>
        </p:nvSpPr>
        <p:spPr/>
        <p:txBody>
          <a:bodyPr/>
          <a:lstStyle/>
          <a:p>
            <a:fld id="{B072F3CD-87CC-D944-916C-C81BE6A6A342}" type="slidenum">
              <a:rPr lang="en-US" smtClean="0"/>
              <a:t>2</a:t>
            </a:fld>
            <a:endParaRPr lang="en-US"/>
          </a:p>
        </p:txBody>
      </p:sp>
    </p:spTree>
    <p:extLst>
      <p:ext uri="{BB962C8B-B14F-4D97-AF65-F5344CB8AC3E}">
        <p14:creationId xmlns:p14="http://schemas.microsoft.com/office/powerpoint/2010/main" val="2369780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Multiple approaches are taken around the world to hold different actors to account, as you saw in the video</a:t>
            </a:r>
          </a:p>
          <a:p>
            <a:endParaRPr lang="en-US" dirty="0"/>
          </a:p>
          <a:p>
            <a:r>
              <a:rPr lang="en-US" b="0" dirty="0"/>
              <a:t>A greater emphasis on accountability in recent years has spread from business to government and from other sectors to education, where it is fueled further by the following trends:</a:t>
            </a:r>
          </a:p>
          <a:p>
            <a:r>
              <a:rPr lang="en-US" dirty="0"/>
              <a:t>- R</a:t>
            </a:r>
            <a:r>
              <a:rPr lang="en-US" b="0" dirty="0"/>
              <a:t>apid expansion of education systems, which calls for </a:t>
            </a:r>
            <a:r>
              <a:rPr lang="en-US" dirty="0"/>
              <a:t>tighter management and adherence to rules</a:t>
            </a:r>
          </a:p>
          <a:p>
            <a:r>
              <a:rPr lang="en-US" dirty="0"/>
              <a:t>- </a:t>
            </a:r>
            <a:r>
              <a:rPr lang="en-US" b="0" dirty="0" err="1"/>
              <a:t>Decentralisation</a:t>
            </a:r>
            <a:r>
              <a:rPr lang="en-US" b="0" dirty="0"/>
              <a:t>, which </a:t>
            </a:r>
            <a:r>
              <a:rPr lang="en-US" dirty="0"/>
              <a:t>increases local control but calls on central government to maintain responsibility for monitoring and regulation </a:t>
            </a:r>
          </a:p>
          <a:p>
            <a:r>
              <a:rPr lang="en-US" dirty="0"/>
              <a:t>- Dissatisfaction with public education, which in some countries has called giving the chance for parents to choose schools and </a:t>
            </a:r>
            <a:r>
              <a:rPr lang="en-US" b="0" dirty="0"/>
              <a:t>an education ‘market’ to </a:t>
            </a:r>
            <a:r>
              <a:rPr lang="en-US" dirty="0"/>
              <a:t>be created </a:t>
            </a:r>
          </a:p>
          <a:p>
            <a:r>
              <a:rPr lang="en-US" dirty="0"/>
              <a:t>- Increasing </a:t>
            </a:r>
            <a:r>
              <a:rPr lang="en-US" b="0" dirty="0"/>
              <a:t>availability of information, which </a:t>
            </a:r>
            <a:r>
              <a:rPr lang="en-US" dirty="0"/>
              <a:t>encourages citizens to demand more transparency</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B072F3CD-87CC-D944-916C-C81BE6A6A342}" type="slidenum">
              <a:rPr lang="en-US" smtClean="0"/>
              <a:t>3</a:t>
            </a:fld>
            <a:endParaRPr lang="en-US"/>
          </a:p>
        </p:txBody>
      </p:sp>
    </p:spTree>
    <p:extLst>
      <p:ext uri="{BB962C8B-B14F-4D97-AF65-F5344CB8AC3E}">
        <p14:creationId xmlns:p14="http://schemas.microsoft.com/office/powerpoint/2010/main" val="1783396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You may be wondering what accountability actually means. We believe</a:t>
            </a:r>
            <a:r>
              <a:rPr lang="en-US" b="1" baseline="0" dirty="0"/>
              <a:t> that accountability in education can help show who is responsible for what and how problems can be fixed. </a:t>
            </a:r>
          </a:p>
          <a:p>
            <a:endParaRPr lang="en-US" baseline="0" dirty="0"/>
          </a:p>
          <a:p>
            <a:r>
              <a:rPr lang="en-US" dirty="0"/>
              <a:t>A few truths must</a:t>
            </a:r>
            <a:r>
              <a:rPr lang="en-US" baseline="0" dirty="0"/>
              <a:t> be shared from the outset about effective accountability, however: </a:t>
            </a:r>
          </a:p>
          <a:p>
            <a:r>
              <a:rPr lang="en-US" dirty="0"/>
              <a:t>- Ambitious education outcomes, such as those in SDG 4, rely on multiple actors from</a:t>
            </a:r>
            <a:r>
              <a:rPr lang="en-US" baseline="0" dirty="0"/>
              <a:t> governments right down to students</a:t>
            </a:r>
            <a:r>
              <a:rPr lang="en-US" dirty="0"/>
              <a:t> fulfilling often shared responsibilities.</a:t>
            </a:r>
          </a:p>
          <a:p>
            <a:r>
              <a:rPr lang="en-US" dirty="0"/>
              <a:t>- But while responsibilities are shared, </a:t>
            </a:r>
            <a:r>
              <a:rPr lang="en-US" b="0" dirty="0"/>
              <a:t>accountability is not: </a:t>
            </a:r>
            <a:r>
              <a:rPr lang="en-US" dirty="0"/>
              <a:t>it is connected to single actors, who are held to account for their individual or institutional responsibilities. </a:t>
            </a:r>
          </a:p>
          <a:p>
            <a:r>
              <a:rPr lang="en-US" b="0" dirty="0"/>
              <a:t>- </a:t>
            </a:r>
            <a:r>
              <a:rPr lang="en-GB" b="0" dirty="0"/>
              <a:t>People should not be held accountable for outcomes beyond their control.</a:t>
            </a:r>
            <a:r>
              <a:rPr lang="en-GB" dirty="0"/>
              <a:t> Teachers cannot be solely blamed for low student test results, for instance, which rely upon multiple other factors. </a:t>
            </a:r>
          </a:p>
          <a:p>
            <a:r>
              <a:rPr lang="en-US" b="1" dirty="0"/>
              <a:t>- </a:t>
            </a:r>
            <a:r>
              <a:rPr lang="en-US" b="0" dirty="0"/>
              <a:t>If accountability is to help achieve SDG 4, flexible approaches are needed. </a:t>
            </a:r>
            <a:r>
              <a:rPr lang="en-US" dirty="0"/>
              <a:t>Accountability mechanisms may be effective in some contexts and for some aspects of education and detrimental in and for others.</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B072F3CD-87CC-D944-916C-C81BE6A6A342}" type="slidenum">
              <a:rPr lang="en-US" smtClean="0"/>
              <a:t>4</a:t>
            </a:fld>
            <a:endParaRPr lang="en-US"/>
          </a:p>
        </p:txBody>
      </p:sp>
    </p:spTree>
    <p:extLst>
      <p:ext uri="{BB962C8B-B14F-4D97-AF65-F5344CB8AC3E}">
        <p14:creationId xmlns:p14="http://schemas.microsoft.com/office/powerpoint/2010/main" val="20565420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Accountability matters enormously for improving education systems, but </a:t>
            </a:r>
            <a:r>
              <a:rPr lang="en-US" b="0" dirty="0"/>
              <a:t>accountability for accountability’s sake is misdirected. </a:t>
            </a:r>
            <a:r>
              <a:rPr lang="en-US" dirty="0"/>
              <a:t>It should be understood as a means to an end – a tool in achieving SDG 4 targets – not as a goal of education systems in itself.</a:t>
            </a:r>
          </a:p>
          <a:p>
            <a:endParaRPr lang="en-US" dirty="0"/>
          </a:p>
          <a:p>
            <a:endParaRPr lang="en-US" dirty="0"/>
          </a:p>
        </p:txBody>
      </p:sp>
      <p:sp>
        <p:nvSpPr>
          <p:cNvPr id="4" name="Slide Number Placeholder 3"/>
          <p:cNvSpPr>
            <a:spLocks noGrp="1"/>
          </p:cNvSpPr>
          <p:nvPr>
            <p:ph type="sldNum" sz="quarter" idx="10"/>
          </p:nvPr>
        </p:nvSpPr>
        <p:spPr/>
        <p:txBody>
          <a:bodyPr/>
          <a:lstStyle/>
          <a:p>
            <a:fld id="{B072F3CD-87CC-D944-916C-C81BE6A6A342}" type="slidenum">
              <a:rPr lang="en-US" smtClean="0"/>
              <a:t>5</a:t>
            </a:fld>
            <a:endParaRPr lang="en-US"/>
          </a:p>
        </p:txBody>
      </p:sp>
    </p:spTree>
    <p:extLst>
      <p:ext uri="{BB962C8B-B14F-4D97-AF65-F5344CB8AC3E}">
        <p14:creationId xmlns:p14="http://schemas.microsoft.com/office/powerpoint/2010/main" val="24987551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everybody has a responsibility in education, accountability starts with governments. </a:t>
            </a:r>
            <a:r>
              <a:rPr lang="en-US" b="0" dirty="0"/>
              <a:t>For this reason,</a:t>
            </a:r>
            <a:r>
              <a:rPr lang="en-US" b="0" baseline="0" dirty="0"/>
              <a:t> the majority of this power point will focus on recommendations for governments, although our full Report contains far more than that, with a whole chapter on teachers, one on schools, one on parents and students, one on private actors, and one on the international community. </a:t>
            </a:r>
          </a:p>
          <a:p>
            <a:endParaRPr lang="en-US" baseline="0" dirty="0"/>
          </a:p>
          <a:p>
            <a:r>
              <a:rPr lang="en-US" dirty="0"/>
              <a:t>Accountability starts with governments as they bare the primary duty to ensure the right to education. And it is not enough to simply put the right down in law; governments also need to implement it.</a:t>
            </a:r>
          </a:p>
          <a:p>
            <a:endParaRPr lang="en-US" dirty="0"/>
          </a:p>
          <a:p>
            <a:r>
              <a:rPr lang="en-US" dirty="0"/>
              <a:t>Every country in the world has ratified at least one international treaty illustrating this commitment. </a:t>
            </a:r>
            <a:r>
              <a:rPr lang="en-US" b="0" dirty="0"/>
              <a:t>However</a:t>
            </a:r>
            <a:r>
              <a:rPr lang="en-US" dirty="0"/>
              <a:t>, in only 55% of countries is the right to education justiciable, meaning that citizens can take governments</a:t>
            </a:r>
            <a:r>
              <a:rPr lang="en-US" baseline="0" dirty="0"/>
              <a:t> to court for violations. And in even fewer countries has this opportunity been used.</a:t>
            </a:r>
            <a:endParaRPr lang="en-US" dirty="0"/>
          </a:p>
          <a:p>
            <a:endParaRPr lang="en-US" dirty="0"/>
          </a:p>
          <a:p>
            <a:r>
              <a:rPr lang="en-US" dirty="0"/>
              <a:t>Civil society organizations and the international community should lobby for the right to education to be made justiciable in national legal frameworks. </a:t>
            </a:r>
          </a:p>
          <a:p>
            <a:endParaRPr lang="en-US" dirty="0"/>
          </a:p>
          <a:p>
            <a:endParaRPr lang="en-US" dirty="0"/>
          </a:p>
        </p:txBody>
      </p:sp>
      <p:sp>
        <p:nvSpPr>
          <p:cNvPr id="4" name="Slide Number Placeholder 3"/>
          <p:cNvSpPr>
            <a:spLocks noGrp="1"/>
          </p:cNvSpPr>
          <p:nvPr>
            <p:ph type="sldNum" sz="quarter" idx="10"/>
          </p:nvPr>
        </p:nvSpPr>
        <p:spPr/>
        <p:txBody>
          <a:bodyPr/>
          <a:lstStyle/>
          <a:p>
            <a:fld id="{B072F3CD-87CC-D944-916C-C81BE6A6A342}" type="slidenum">
              <a:rPr lang="en-US" smtClean="0"/>
              <a:t>6</a:t>
            </a:fld>
            <a:endParaRPr lang="en-US"/>
          </a:p>
        </p:txBody>
      </p:sp>
    </p:spTree>
    <p:extLst>
      <p:ext uri="{BB962C8B-B14F-4D97-AF65-F5344CB8AC3E}">
        <p14:creationId xmlns:p14="http://schemas.microsoft.com/office/powerpoint/2010/main" val="2056542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report lays out the following recommendations to help governments to design and implement robust accountability systems. </a:t>
            </a:r>
          </a:p>
          <a:p>
            <a:endParaRPr lang="en-US" dirty="0"/>
          </a:p>
        </p:txBody>
      </p:sp>
      <p:sp>
        <p:nvSpPr>
          <p:cNvPr id="4" name="Slide Number Placeholder 3"/>
          <p:cNvSpPr>
            <a:spLocks noGrp="1"/>
          </p:cNvSpPr>
          <p:nvPr>
            <p:ph type="sldNum" sz="quarter" idx="10"/>
          </p:nvPr>
        </p:nvSpPr>
        <p:spPr/>
        <p:txBody>
          <a:bodyPr/>
          <a:lstStyle/>
          <a:p>
            <a:fld id="{B072F3CD-87CC-D944-916C-C81BE6A6A342}" type="slidenum">
              <a:rPr lang="en-US" smtClean="0"/>
              <a:t>7</a:t>
            </a:fld>
            <a:endParaRPr lang="en-US"/>
          </a:p>
        </p:txBody>
      </p:sp>
    </p:spTree>
    <p:extLst>
      <p:ext uri="{BB962C8B-B14F-4D97-AF65-F5344CB8AC3E}">
        <p14:creationId xmlns:p14="http://schemas.microsoft.com/office/powerpoint/2010/main" val="2754666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0" dirty="0"/>
              <a:t>Governments must create the space for regular meaningful engagement with all education actors to build trust and a shared understanding over their respective </a:t>
            </a:r>
            <a:r>
              <a:rPr lang="en-US" dirty="0"/>
              <a:t>responsibilities. </a:t>
            </a:r>
            <a:r>
              <a:rPr lang="en-GB" dirty="0"/>
              <a:t>In Brazil, for example, over 3 million people participated in a consultation on the national education plan. </a:t>
            </a:r>
            <a:r>
              <a:rPr lang="en-GB" b="1" dirty="0"/>
              <a:t>But</a:t>
            </a:r>
            <a:r>
              <a:rPr lang="en-GB" dirty="0"/>
              <a:t> around the world </a:t>
            </a:r>
            <a:r>
              <a:rPr lang="en-US" dirty="0"/>
              <a:t>over 60% of teacher unions were never or rarely consulted on the development of teaching materials.</a:t>
            </a:r>
          </a:p>
          <a:p>
            <a:endParaRPr lang="en-US" dirty="0"/>
          </a:p>
          <a:p>
            <a:r>
              <a:rPr lang="en-US" b="0" dirty="0"/>
              <a:t>Governments should strengthen the role of formal representative institutions </a:t>
            </a:r>
            <a:r>
              <a:rPr lang="en-US" dirty="0"/>
              <a:t>such as parliaments </a:t>
            </a:r>
            <a:r>
              <a:rPr lang="en-US" b="0" dirty="0"/>
              <a:t>by promoting their processes and building their capacity</a:t>
            </a:r>
            <a:r>
              <a:rPr lang="en-US" dirty="0"/>
              <a:t>.</a:t>
            </a:r>
            <a:r>
              <a:rPr lang="en-US" b="0" dirty="0"/>
              <a:t> </a:t>
            </a:r>
            <a:r>
              <a:rPr lang="en-US" dirty="0"/>
              <a:t>In the United Kingdom, where this has happened, education policy changes are often identical or similar to the parliamentary education committee recommendations.</a:t>
            </a:r>
          </a:p>
          <a:p>
            <a:endParaRPr lang="en-US" dirty="0"/>
          </a:p>
          <a:p>
            <a:br>
              <a:rPr lang="en-US" dirty="0"/>
            </a:br>
            <a:r>
              <a:rPr lang="en-US" dirty="0"/>
              <a:t> </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B072F3CD-87CC-D944-916C-C81BE6A6A342}" type="slidenum">
              <a:rPr lang="en-US" smtClean="0"/>
              <a:t>8</a:t>
            </a:fld>
            <a:endParaRPr lang="en-US"/>
          </a:p>
        </p:txBody>
      </p:sp>
    </p:spTree>
    <p:extLst>
      <p:ext uri="{BB962C8B-B14F-4D97-AF65-F5344CB8AC3E}">
        <p14:creationId xmlns:p14="http://schemas.microsoft.com/office/powerpoint/2010/main" val="26019687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t>A credible education plan with clear lines of responsibility is the basis for accountability. We cannot hold people accountable if we don’t know what they are responsible for. </a:t>
            </a:r>
          </a:p>
          <a:p>
            <a:r>
              <a:rPr lang="en-US" sz="1200" b="0" dirty="0"/>
              <a:t>In addition, resources to implement the plan should be </a:t>
            </a:r>
            <a:r>
              <a:rPr lang="en-GB" b="0" dirty="0"/>
              <a:t>allocated through transparent budgets that can be fully tracked. Where budgets are not sufficiently transparent or those who should scrutinize them do not have the skills to do so, the role of </a:t>
            </a:r>
            <a:r>
              <a:rPr lang="en-US" sz="1200" b="0" dirty="0"/>
              <a:t>civil society has been important. In Chile and the Republic of Korea, </a:t>
            </a:r>
            <a:r>
              <a:rPr lang="en-US" sz="1200" dirty="0"/>
              <a:t>for example, citizens make suggestions online for areas that need the auditor’s attention. </a:t>
            </a:r>
          </a:p>
          <a:p>
            <a:r>
              <a:rPr lang="en-US" sz="1200" b="1" dirty="0"/>
              <a:t>Finally</a:t>
            </a:r>
            <a:r>
              <a:rPr lang="en-US" sz="1200" b="0" dirty="0"/>
              <a:t>, governments should </a:t>
            </a:r>
            <a:r>
              <a:rPr lang="en-US" sz="1200" b="0" u="none" dirty="0"/>
              <a:t>produce a publicly available national monitoring report</a:t>
            </a:r>
            <a:r>
              <a:rPr lang="en-US" sz="1200" b="0" i="1" u="none" dirty="0"/>
              <a:t> </a:t>
            </a:r>
            <a:r>
              <a:rPr lang="en-US" sz="1200" b="0" i="0" u="none" dirty="0"/>
              <a:t>that </a:t>
            </a:r>
            <a:r>
              <a:rPr lang="en-US" sz="1200" b="0" dirty="0"/>
              <a:t>covers all levels of education and analyzes progress against national education </a:t>
            </a:r>
            <a:r>
              <a:rPr lang="en-US" sz="1200" dirty="0"/>
              <a:t>plans and budgets. Yet, since 2010, only one in two countries have produced a national monitoring report and only one in six have done so annually. </a:t>
            </a:r>
          </a:p>
        </p:txBody>
      </p:sp>
      <p:sp>
        <p:nvSpPr>
          <p:cNvPr id="4" name="Slide Number Placeholder 3"/>
          <p:cNvSpPr>
            <a:spLocks noGrp="1"/>
          </p:cNvSpPr>
          <p:nvPr>
            <p:ph type="sldNum" sz="quarter" idx="10"/>
          </p:nvPr>
        </p:nvSpPr>
        <p:spPr/>
        <p:txBody>
          <a:bodyPr/>
          <a:lstStyle/>
          <a:p>
            <a:fld id="{B072F3CD-87CC-D944-916C-C81BE6A6A342}" type="slidenum">
              <a:rPr lang="en-US" smtClean="0"/>
              <a:t>9</a:t>
            </a:fld>
            <a:endParaRPr lang="en-US"/>
          </a:p>
        </p:txBody>
      </p:sp>
    </p:spTree>
    <p:extLst>
      <p:ext uri="{BB962C8B-B14F-4D97-AF65-F5344CB8AC3E}">
        <p14:creationId xmlns:p14="http://schemas.microsoft.com/office/powerpoint/2010/main" val="1037066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9D7E7A1-DC4C-BA41-90FD-709C6FCA0CFA}" type="datetimeFigureOut">
              <a:rPr lang="en-US" smtClean="0"/>
              <a:t>10/21/2017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86D3A1-3A37-F44F-98E3-D1E4BCE127EB}" type="slidenum">
              <a:rPr lang="en-US" smtClean="0"/>
              <a:t>‹#›</a:t>
            </a:fld>
            <a:endParaRPr lang="en-US"/>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866775"/>
          </a:xfrm>
          <a:prstGeom prst="rect">
            <a:avLst/>
          </a:prstGeom>
        </p:spPr>
      </p:pic>
    </p:spTree>
    <p:extLst>
      <p:ext uri="{BB962C8B-B14F-4D97-AF65-F5344CB8AC3E}">
        <p14:creationId xmlns:p14="http://schemas.microsoft.com/office/powerpoint/2010/main" val="2103261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D7E7A1-DC4C-BA41-90FD-709C6FCA0CFA}" type="datetimeFigureOut">
              <a:rPr lang="en-US" smtClean="0"/>
              <a:t>10/21/2017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86D3A1-3A37-F44F-98E3-D1E4BCE127EB}" type="slidenum">
              <a:rPr lang="en-US" smtClean="0"/>
              <a:t>‹#›</a:t>
            </a:fld>
            <a:endParaRPr lang="en-US"/>
          </a:p>
        </p:txBody>
      </p:sp>
    </p:spTree>
    <p:extLst>
      <p:ext uri="{BB962C8B-B14F-4D97-AF65-F5344CB8AC3E}">
        <p14:creationId xmlns:p14="http://schemas.microsoft.com/office/powerpoint/2010/main" val="148789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D7E7A1-DC4C-BA41-90FD-709C6FCA0CFA}" type="datetimeFigureOut">
              <a:rPr lang="en-US" smtClean="0"/>
              <a:t>10/21/2017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86D3A1-3A37-F44F-98E3-D1E4BCE127EB}" type="slidenum">
              <a:rPr lang="en-US" smtClean="0"/>
              <a:t>‹#›</a:t>
            </a:fld>
            <a:endParaRPr lang="en-US"/>
          </a:p>
        </p:txBody>
      </p:sp>
    </p:spTree>
    <p:extLst>
      <p:ext uri="{BB962C8B-B14F-4D97-AF65-F5344CB8AC3E}">
        <p14:creationId xmlns:p14="http://schemas.microsoft.com/office/powerpoint/2010/main" val="3412648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D7E7A1-DC4C-BA41-90FD-709C6FCA0CFA}" type="datetimeFigureOut">
              <a:rPr lang="en-US" smtClean="0"/>
              <a:t>10/21/2017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86D3A1-3A37-F44F-98E3-D1E4BCE127EB}" type="slidenum">
              <a:rPr lang="en-US" smtClean="0"/>
              <a:t>‹#›</a:t>
            </a:fld>
            <a:endParaRPr lang="en-US"/>
          </a:p>
        </p:txBody>
      </p:sp>
    </p:spTree>
    <p:extLst>
      <p:ext uri="{BB962C8B-B14F-4D97-AF65-F5344CB8AC3E}">
        <p14:creationId xmlns:p14="http://schemas.microsoft.com/office/powerpoint/2010/main" val="3594580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9D7E7A1-DC4C-BA41-90FD-709C6FCA0CFA}" type="datetimeFigureOut">
              <a:rPr lang="en-US" smtClean="0"/>
              <a:t>10/21/2017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86D3A1-3A37-F44F-98E3-D1E4BCE127EB}" type="slidenum">
              <a:rPr lang="en-US" smtClean="0"/>
              <a:t>‹#›</a:t>
            </a:fld>
            <a:endParaRPr lang="en-US"/>
          </a:p>
        </p:txBody>
      </p:sp>
    </p:spTree>
    <p:extLst>
      <p:ext uri="{BB962C8B-B14F-4D97-AF65-F5344CB8AC3E}">
        <p14:creationId xmlns:p14="http://schemas.microsoft.com/office/powerpoint/2010/main" val="21716043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9D7E7A1-DC4C-BA41-90FD-709C6FCA0CFA}" type="datetimeFigureOut">
              <a:rPr lang="en-US" smtClean="0"/>
              <a:t>10/21/2017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86D3A1-3A37-F44F-98E3-D1E4BCE127EB}" type="slidenum">
              <a:rPr lang="en-US" smtClean="0"/>
              <a:t>‹#›</a:t>
            </a:fld>
            <a:endParaRPr lang="en-US"/>
          </a:p>
        </p:txBody>
      </p:sp>
    </p:spTree>
    <p:extLst>
      <p:ext uri="{BB962C8B-B14F-4D97-AF65-F5344CB8AC3E}">
        <p14:creationId xmlns:p14="http://schemas.microsoft.com/office/powerpoint/2010/main" val="3211968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9D7E7A1-DC4C-BA41-90FD-709C6FCA0CFA}" type="datetimeFigureOut">
              <a:rPr lang="en-US" smtClean="0"/>
              <a:t>10/21/2017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86D3A1-3A37-F44F-98E3-D1E4BCE127EB}" type="slidenum">
              <a:rPr lang="en-US" smtClean="0"/>
              <a:t>‹#›</a:t>
            </a:fld>
            <a:endParaRPr lang="en-US"/>
          </a:p>
        </p:txBody>
      </p:sp>
    </p:spTree>
    <p:extLst>
      <p:ext uri="{BB962C8B-B14F-4D97-AF65-F5344CB8AC3E}">
        <p14:creationId xmlns:p14="http://schemas.microsoft.com/office/powerpoint/2010/main" val="2496284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9D7E7A1-DC4C-BA41-90FD-709C6FCA0CFA}" type="datetimeFigureOut">
              <a:rPr lang="en-US" smtClean="0"/>
              <a:t>10/21/2017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86D3A1-3A37-F44F-98E3-D1E4BCE127EB}" type="slidenum">
              <a:rPr lang="en-US" smtClean="0"/>
              <a:t>‹#›</a:t>
            </a:fld>
            <a:endParaRPr lang="en-US"/>
          </a:p>
        </p:txBody>
      </p:sp>
    </p:spTree>
    <p:extLst>
      <p:ext uri="{BB962C8B-B14F-4D97-AF65-F5344CB8AC3E}">
        <p14:creationId xmlns:p14="http://schemas.microsoft.com/office/powerpoint/2010/main" val="3514477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D7E7A1-DC4C-BA41-90FD-709C6FCA0CFA}" type="datetimeFigureOut">
              <a:rPr lang="en-US" smtClean="0"/>
              <a:t>10/21/2017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86D3A1-3A37-F44F-98E3-D1E4BCE127EB}" type="slidenum">
              <a:rPr lang="en-US" smtClean="0"/>
              <a:t>‹#›</a:t>
            </a:fld>
            <a:endParaRPr lang="en-US"/>
          </a:p>
        </p:txBody>
      </p:sp>
    </p:spTree>
    <p:extLst>
      <p:ext uri="{BB962C8B-B14F-4D97-AF65-F5344CB8AC3E}">
        <p14:creationId xmlns:p14="http://schemas.microsoft.com/office/powerpoint/2010/main" val="40316514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9D7E7A1-DC4C-BA41-90FD-709C6FCA0CFA}" type="datetimeFigureOut">
              <a:rPr lang="en-US" smtClean="0"/>
              <a:t>10/21/2017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86D3A1-3A37-F44F-98E3-D1E4BCE127EB}" type="slidenum">
              <a:rPr lang="en-US" smtClean="0"/>
              <a:t>‹#›</a:t>
            </a:fld>
            <a:endParaRPr lang="en-US"/>
          </a:p>
        </p:txBody>
      </p:sp>
    </p:spTree>
    <p:extLst>
      <p:ext uri="{BB962C8B-B14F-4D97-AF65-F5344CB8AC3E}">
        <p14:creationId xmlns:p14="http://schemas.microsoft.com/office/powerpoint/2010/main" val="5311989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9D7E7A1-DC4C-BA41-90FD-709C6FCA0CFA}" type="datetimeFigureOut">
              <a:rPr lang="en-US" smtClean="0"/>
              <a:t>10/21/2017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86D3A1-3A37-F44F-98E3-D1E4BCE127EB}" type="slidenum">
              <a:rPr lang="en-US" smtClean="0"/>
              <a:t>‹#›</a:t>
            </a:fld>
            <a:endParaRPr lang="en-US"/>
          </a:p>
        </p:txBody>
      </p:sp>
    </p:spTree>
    <p:extLst>
      <p:ext uri="{BB962C8B-B14F-4D97-AF65-F5344CB8AC3E}">
        <p14:creationId xmlns:p14="http://schemas.microsoft.com/office/powerpoint/2010/main" val="909338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D7E7A1-DC4C-BA41-90FD-709C6FCA0CFA}" type="datetimeFigureOut">
              <a:rPr lang="en-US" smtClean="0"/>
              <a:t>10/21/2017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86D3A1-3A37-F44F-98E3-D1E4BCE127EB}" type="slidenum">
              <a:rPr lang="en-US" smtClean="0"/>
              <a:t>‹#›</a:t>
            </a:fld>
            <a:endParaRPr lang="en-US"/>
          </a:p>
        </p:txBody>
      </p:sp>
    </p:spTree>
    <p:extLst>
      <p:ext uri="{BB962C8B-B14F-4D97-AF65-F5344CB8AC3E}">
        <p14:creationId xmlns:p14="http://schemas.microsoft.com/office/powerpoint/2010/main" val="23253222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5.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16.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17.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png"/><Relationship Id="rId3" Type="http://schemas.openxmlformats.org/officeDocument/2006/relationships/image" Target="../media/image80.png"/><Relationship Id="rId7" Type="http://schemas.openxmlformats.org/officeDocument/2006/relationships/image" Target="../media/image84.png"/><Relationship Id="rId12" Type="http://schemas.openxmlformats.org/officeDocument/2006/relationships/image" Target="../media/image89.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png"/></Relationships>
</file>

<file path=ppt/slides/_rels/slide1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notesSlide" Target="../notesSlides/notesSlide2.xml"/><Relationship Id="rId16"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EMR-PPT_artwork-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5715"/>
          </a:xfrm>
          <a:prstGeom prst="rect">
            <a:avLst/>
          </a:prstGeom>
        </p:spPr>
      </p:pic>
      <p:sp>
        <p:nvSpPr>
          <p:cNvPr id="3" name="TextBox 2"/>
          <p:cNvSpPr txBox="1"/>
          <p:nvPr/>
        </p:nvSpPr>
        <p:spPr>
          <a:xfrm>
            <a:off x="516193" y="5382055"/>
            <a:ext cx="4195097" cy="905376"/>
          </a:xfrm>
          <a:prstGeom prst="rect">
            <a:avLst/>
          </a:prstGeom>
          <a:noFill/>
        </p:spPr>
        <p:txBody>
          <a:bodyPr wrap="square" lIns="0" rtlCol="0">
            <a:spAutoFit/>
          </a:bodyPr>
          <a:lstStyle/>
          <a:p>
            <a:pPr>
              <a:lnSpc>
                <a:spcPts val="3560"/>
              </a:lnSpc>
            </a:pPr>
            <a:r>
              <a:rPr lang="en-US" sz="2400" dirty="0"/>
              <a:t>#</a:t>
            </a:r>
            <a:r>
              <a:rPr lang="en-US" sz="2400" dirty="0" err="1"/>
              <a:t>CountOnMe</a:t>
            </a:r>
            <a:endParaRPr lang="en-US" sz="2400" dirty="0"/>
          </a:p>
          <a:p>
            <a:pPr>
              <a:lnSpc>
                <a:spcPts val="2660"/>
              </a:lnSpc>
            </a:pPr>
            <a:r>
              <a:rPr lang="en-US" sz="2400" dirty="0"/>
              <a:t>@</a:t>
            </a:r>
            <a:r>
              <a:rPr lang="en-US" sz="2400" dirty="0" err="1"/>
              <a:t>GEMReport</a:t>
            </a:r>
            <a:endParaRPr lang="en-US" sz="2400" dirty="0"/>
          </a:p>
        </p:txBody>
      </p:sp>
    </p:spTree>
    <p:extLst>
      <p:ext uri="{BB962C8B-B14F-4D97-AF65-F5344CB8AC3E}">
        <p14:creationId xmlns:p14="http://schemas.microsoft.com/office/powerpoint/2010/main" val="2626081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UNesco16 FFF.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5014" y="1239271"/>
            <a:ext cx="4727787" cy="3343105"/>
          </a:xfrm>
          <a:prstGeom prst="rect">
            <a:avLst/>
          </a:prstGeom>
        </p:spPr>
      </p:pic>
      <p:pic>
        <p:nvPicPr>
          <p:cNvPr id="3" name="Picture 2" descr="GEMR-Thematic_PPT_artwork-v2-10a-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26077"/>
            <a:ext cx="4053840" cy="3200400"/>
          </a:xfrm>
          <a:prstGeom prst="rect">
            <a:avLst/>
          </a:prstGeom>
        </p:spPr>
      </p:pic>
      <p:pic>
        <p:nvPicPr>
          <p:cNvPr id="2" name="Picture 1" descr="slide10-1-0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041997"/>
            <a:ext cx="9144000" cy="1816003"/>
          </a:xfrm>
          <a:prstGeom prst="rect">
            <a:avLst/>
          </a:prstGeom>
        </p:spPr>
      </p:pic>
      <p:pic>
        <p:nvPicPr>
          <p:cNvPr id="5" name="Picture 4" descr="slide10-2-0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757672"/>
            <a:ext cx="3675888" cy="1100328"/>
          </a:xfrm>
          <a:prstGeom prst="rect">
            <a:avLst/>
          </a:prstGeom>
        </p:spPr>
      </p:pic>
      <p:pic>
        <p:nvPicPr>
          <p:cNvPr id="6" name="Picture 5" descr="slide10-3-01.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13932" y="4809067"/>
            <a:ext cx="1094232" cy="1066800"/>
          </a:xfrm>
          <a:prstGeom prst="rect">
            <a:avLst/>
          </a:prstGeom>
        </p:spPr>
      </p:pic>
    </p:spTree>
    <p:extLst>
      <p:ext uri="{BB962C8B-B14F-4D97-AF65-F5344CB8AC3E}">
        <p14:creationId xmlns:p14="http://schemas.microsoft.com/office/powerpoint/2010/main" val="2310738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par>
                                <p:cTn id="11" presetID="10" presetClass="entr" presetSubtype="0" fill="hold" nodeType="withEffect">
                                  <p:stCondLst>
                                    <p:cond delay="5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childTnLst>
                                </p:cTn>
                              </p:par>
                            </p:childTnLst>
                          </p:cTn>
                        </p:par>
                        <p:par>
                          <p:cTn id="14" fill="hold">
                            <p:stCondLst>
                              <p:cond delay="2000"/>
                            </p:stCondLst>
                            <p:childTnLst>
                              <p:par>
                                <p:cTn id="15" presetID="9"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1000"/>
                                        <p:tgtEl>
                                          <p:spTgt spid="6"/>
                                        </p:tgtEl>
                                      </p:cBhvr>
                                    </p:animEffect>
                                  </p:childTnLst>
                                </p:cTn>
                              </p:par>
                              <p:par>
                                <p:cTn id="18" presetID="2" presetClass="entr" presetSubtype="4" fill="hold" nodeType="withEffect">
                                  <p:stCondLst>
                                    <p:cond delay="50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1000" fill="hold"/>
                                        <p:tgtEl>
                                          <p:spTgt spid="5"/>
                                        </p:tgtEl>
                                        <p:attrNameLst>
                                          <p:attrName>ppt_x</p:attrName>
                                        </p:attrNameLst>
                                      </p:cBhvr>
                                      <p:tavLst>
                                        <p:tav tm="0">
                                          <p:val>
                                            <p:strVal val="#ppt_x"/>
                                          </p:val>
                                        </p:tav>
                                        <p:tav tm="100000">
                                          <p:val>
                                            <p:strVal val="#ppt_x"/>
                                          </p:val>
                                        </p:tav>
                                      </p:tavLst>
                                    </p:anim>
                                    <p:anim calcmode="lin" valueType="num">
                                      <p:cBhvr additive="base">
                                        <p:cTn id="21"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EMR-Thematic_PPT_artwork-v2-11a-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81740"/>
            <a:ext cx="4005072" cy="2791968"/>
          </a:xfrm>
          <a:prstGeom prst="rect">
            <a:avLst/>
          </a:prstGeom>
        </p:spPr>
      </p:pic>
      <p:pic>
        <p:nvPicPr>
          <p:cNvPr id="2" name="Picture 1" descr="slide11-1-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48091"/>
            <a:ext cx="9144000" cy="1809909"/>
          </a:xfrm>
          <a:prstGeom prst="rect">
            <a:avLst/>
          </a:prstGeom>
        </p:spPr>
      </p:pic>
      <p:pic>
        <p:nvPicPr>
          <p:cNvPr id="5" name="Picture 4" descr="slide11-2-0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451" y="5338229"/>
            <a:ext cx="2493264" cy="563880"/>
          </a:xfrm>
          <a:prstGeom prst="rect">
            <a:avLst/>
          </a:prstGeom>
        </p:spPr>
      </p:pic>
      <p:pic>
        <p:nvPicPr>
          <p:cNvPr id="6" name="Picture 5" descr="slide11-3-0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4732" y="5910576"/>
            <a:ext cx="2801112" cy="493776"/>
          </a:xfrm>
          <a:prstGeom prst="rect">
            <a:avLst/>
          </a:prstGeom>
        </p:spPr>
      </p:pic>
      <p:pic>
        <p:nvPicPr>
          <p:cNvPr id="4" name="Picture 3" descr="UNesco6 FFF.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34934" y="1083732"/>
            <a:ext cx="4656666" cy="3320564"/>
          </a:xfrm>
          <a:prstGeom prst="rect">
            <a:avLst/>
          </a:prstGeom>
        </p:spPr>
      </p:pic>
    </p:spTree>
    <p:extLst>
      <p:ext uri="{BB962C8B-B14F-4D97-AF65-F5344CB8AC3E}">
        <p14:creationId xmlns:p14="http://schemas.microsoft.com/office/powerpoint/2010/main" val="83766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nodeType="with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par>
                                <p:cTn id="11" presetID="2" presetClass="entr" presetSubtype="4" fill="hold" nodeType="withEffect">
                                  <p:stCondLst>
                                    <p:cond delay="50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ppt_x"/>
                                          </p:val>
                                        </p:tav>
                                        <p:tav tm="100000">
                                          <p:val>
                                            <p:strVal val="#ppt_x"/>
                                          </p:val>
                                        </p:tav>
                                      </p:tavLst>
                                    </p:anim>
                                    <p:anim calcmode="lin" valueType="num">
                                      <p:cBhvr additive="base">
                                        <p:cTn id="14" dur="1000" fill="hold"/>
                                        <p:tgtEl>
                                          <p:spTgt spid="5"/>
                                        </p:tgtEl>
                                        <p:attrNameLst>
                                          <p:attrName>ppt_y</p:attrName>
                                        </p:attrNameLst>
                                      </p:cBhvr>
                                      <p:tavLst>
                                        <p:tav tm="0">
                                          <p:val>
                                            <p:strVal val="1+#ppt_h/2"/>
                                          </p:val>
                                        </p:tav>
                                        <p:tav tm="100000">
                                          <p:val>
                                            <p:strVal val="#ppt_y"/>
                                          </p:val>
                                        </p:tav>
                                      </p:tavLst>
                                    </p:anim>
                                  </p:childTnLst>
                                </p:cTn>
                              </p:par>
                            </p:childTnLst>
                          </p:cTn>
                        </p:par>
                        <p:par>
                          <p:cTn id="15" fill="hold">
                            <p:stCondLst>
                              <p:cond delay="2000"/>
                            </p:stCondLst>
                            <p:childTnLst>
                              <p:par>
                                <p:cTn id="16" presetID="12" presetClass="entr" presetSubtype="1"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1000"/>
                                        <p:tgtEl>
                                          <p:spTgt spid="6"/>
                                        </p:tgtEl>
                                        <p:attrNameLst>
                                          <p:attrName>ppt_y</p:attrName>
                                        </p:attrNameLst>
                                      </p:cBhvr>
                                      <p:tavLst>
                                        <p:tav tm="0">
                                          <p:val>
                                            <p:strVal val="#ppt_y-#ppt_h*1.125000"/>
                                          </p:val>
                                        </p:tav>
                                        <p:tav tm="100000">
                                          <p:val>
                                            <p:strVal val="#ppt_y"/>
                                          </p:val>
                                        </p:tav>
                                      </p:tavLst>
                                    </p:anim>
                                    <p:animEffect transition="in" filter="wipe(down)">
                                      <p:cBhvr>
                                        <p:cTn id="19" dur="1000"/>
                                        <p:tgtEl>
                                          <p:spTgt spid="6"/>
                                        </p:tgtEl>
                                      </p:cBhvr>
                                    </p:animEffect>
                                  </p:childTnLst>
                                </p:cTn>
                              </p:par>
                              <p:par>
                                <p:cTn id="20" presetID="10"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3"/>
          <a:stretch>
            <a:fillRect/>
          </a:stretch>
        </p:blipFill>
        <p:spPr>
          <a:xfrm>
            <a:off x="4569048" y="1187811"/>
            <a:ext cx="4257446" cy="3100114"/>
          </a:xfrm>
          <a:prstGeom prst="rect">
            <a:avLst/>
          </a:prstGeom>
        </p:spPr>
      </p:pic>
      <p:pic>
        <p:nvPicPr>
          <p:cNvPr id="3" name="Picture 2" descr="GEMR-Thematic_PPT_artwork-v2-12a-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48401"/>
            <a:ext cx="3529584" cy="2255520"/>
          </a:xfrm>
          <a:prstGeom prst="rect">
            <a:avLst/>
          </a:prstGeom>
        </p:spPr>
      </p:pic>
      <p:pic>
        <p:nvPicPr>
          <p:cNvPr id="2" name="Picture 1" descr="slide12-1-0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795192"/>
            <a:ext cx="9144000" cy="2062808"/>
          </a:xfrm>
          <a:prstGeom prst="rect">
            <a:avLst/>
          </a:prstGeom>
        </p:spPr>
      </p:pic>
      <p:pic>
        <p:nvPicPr>
          <p:cNvPr id="5" name="Picture 4" descr="slide12-2-0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315968"/>
            <a:ext cx="2782824" cy="2542032"/>
          </a:xfrm>
          <a:prstGeom prst="rect">
            <a:avLst/>
          </a:prstGeom>
        </p:spPr>
      </p:pic>
      <p:pic>
        <p:nvPicPr>
          <p:cNvPr id="7" name="Picture 6" descr="slide12-3-01.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1466" y="5202767"/>
            <a:ext cx="960120" cy="1018032"/>
          </a:xfrm>
          <a:prstGeom prst="rect">
            <a:avLst/>
          </a:prstGeom>
        </p:spPr>
      </p:pic>
    </p:spTree>
    <p:extLst>
      <p:ext uri="{BB962C8B-B14F-4D97-AF65-F5344CB8AC3E}">
        <p14:creationId xmlns:p14="http://schemas.microsoft.com/office/powerpoint/2010/main" val="3550748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par>
                                <p:cTn id="11" presetID="10" presetClass="entr" presetSubtype="0" fill="hold" nodeType="withEffect">
                                  <p:stCondLst>
                                    <p:cond delay="5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childTnLst>
                                </p:cTn>
                              </p:par>
                              <p:par>
                                <p:cTn id="14" presetID="10" presetClass="entr" presetSubtype="0" fill="hold" nodeType="withEffect">
                                  <p:stCondLst>
                                    <p:cond delay="10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childTnLst>
                                </p:cTn>
                              </p:par>
                              <p:par>
                                <p:cTn id="17" presetID="2" presetClass="entr" presetSubtype="8" fill="hold" nodeType="withEffect">
                                  <p:stCondLst>
                                    <p:cond delay="100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0-#ppt_w/2"/>
                                          </p:val>
                                        </p:tav>
                                        <p:tav tm="100000">
                                          <p:val>
                                            <p:strVal val="#ppt_x"/>
                                          </p:val>
                                        </p:tav>
                                      </p:tavLst>
                                    </p:anim>
                                    <p:anim calcmode="lin" valueType="num">
                                      <p:cBhvr additive="base">
                                        <p:cTn id="20"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3-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2984" cy="6858000"/>
          </a:xfrm>
          <a:prstGeom prst="rect">
            <a:avLst/>
          </a:prstGeom>
        </p:spPr>
      </p:pic>
    </p:spTree>
    <p:extLst>
      <p:ext uri="{BB962C8B-B14F-4D97-AF65-F5344CB8AC3E}">
        <p14:creationId xmlns:p14="http://schemas.microsoft.com/office/powerpoint/2010/main" val="3239420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EMR-Thematic_PPT_artwork-v2-14a-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18086"/>
            <a:ext cx="3730752" cy="3261360"/>
          </a:xfrm>
          <a:prstGeom prst="rect">
            <a:avLst/>
          </a:prstGeom>
        </p:spPr>
      </p:pic>
      <p:pic>
        <p:nvPicPr>
          <p:cNvPr id="7"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76165" y="881062"/>
            <a:ext cx="3495851" cy="4075595"/>
          </a:xfrm>
          <a:prstGeom prst="rect">
            <a:avLst/>
          </a:prstGeom>
          <a:noFill/>
          <a:extLst>
            <a:ext uri="{909E8E84-426E-40dd-AFC4-6F175D3DCCD1}">
              <a14:hiddenFill xmlns="" xmlns:a14="http://schemas.microsoft.com/office/drawing/2010/main">
                <a:solidFill>
                  <a:srgbClr val="FFFFFF"/>
                </a:solidFill>
              </a14:hiddenFill>
            </a:ext>
          </a:extLst>
        </p:spPr>
      </p:pic>
      <p:pic>
        <p:nvPicPr>
          <p:cNvPr id="2" name="Picture 1" descr="slide14-1-0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041327"/>
            <a:ext cx="9144000" cy="1809909"/>
          </a:xfrm>
          <a:prstGeom prst="rect">
            <a:avLst/>
          </a:prstGeom>
        </p:spPr>
      </p:pic>
      <p:pic>
        <p:nvPicPr>
          <p:cNvPr id="6" name="Picture 5" descr="slide14-2-0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736592"/>
            <a:ext cx="2877312" cy="2121408"/>
          </a:xfrm>
          <a:prstGeom prst="rect">
            <a:avLst/>
          </a:prstGeom>
        </p:spPr>
      </p:pic>
      <p:pic>
        <p:nvPicPr>
          <p:cNvPr id="8" name="Picture 7" descr="slide14-3-01.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736592"/>
            <a:ext cx="2877312" cy="2121408"/>
          </a:xfrm>
          <a:prstGeom prst="rect">
            <a:avLst/>
          </a:prstGeom>
        </p:spPr>
      </p:pic>
      <p:pic>
        <p:nvPicPr>
          <p:cNvPr id="9" name="Picture 8" descr="slide14-4-01.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1967" y="5892800"/>
            <a:ext cx="469392" cy="243840"/>
          </a:xfrm>
          <a:prstGeom prst="rect">
            <a:avLst/>
          </a:prstGeom>
        </p:spPr>
      </p:pic>
    </p:spTree>
    <p:extLst>
      <p:ext uri="{BB962C8B-B14F-4D97-AF65-F5344CB8AC3E}">
        <p14:creationId xmlns:p14="http://schemas.microsoft.com/office/powerpoint/2010/main" val="1311859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par>
                                <p:cTn id="11" presetID="10" presetClass="entr" presetSubtype="0" fill="hold" nodeType="withEffect">
                                  <p:stCondLst>
                                    <p:cond delay="5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childTnLst>
                                </p:cTn>
                              </p:par>
                              <p:par>
                                <p:cTn id="14" presetID="10" presetClass="entr" presetSubtype="0" fill="hold" nodeType="withEffect">
                                  <p:stCondLst>
                                    <p:cond delay="5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childTnLst>
                                </p:cTn>
                              </p:par>
                              <p:par>
                                <p:cTn id="17" presetID="21" presetClass="entr" presetSubtype="1" fill="hold" nodeType="withEffect">
                                  <p:stCondLst>
                                    <p:cond delay="1000"/>
                                  </p:stCondLst>
                                  <p:childTnLst>
                                    <p:set>
                                      <p:cBhvr>
                                        <p:cTn id="18" dur="1" fill="hold">
                                          <p:stCondLst>
                                            <p:cond delay="0"/>
                                          </p:stCondLst>
                                        </p:cTn>
                                        <p:tgtEl>
                                          <p:spTgt spid="8"/>
                                        </p:tgtEl>
                                        <p:attrNameLst>
                                          <p:attrName>style.visibility</p:attrName>
                                        </p:attrNameLst>
                                      </p:cBhvr>
                                      <p:to>
                                        <p:strVal val="visible"/>
                                      </p:to>
                                    </p:set>
                                    <p:animEffect transition="in" filter="wheel(1)">
                                      <p:cBhvr>
                                        <p:cTn id="19" dur="1000"/>
                                        <p:tgtEl>
                                          <p:spTgt spid="8"/>
                                        </p:tgtEl>
                                      </p:cBhvr>
                                    </p:animEffect>
                                  </p:childTnLst>
                                </p:cTn>
                              </p:par>
                              <p:par>
                                <p:cTn id="20" presetID="10" presetClass="entr" presetSubtype="0" fill="hold" nodeType="withEffect">
                                  <p:stCondLst>
                                    <p:cond delay="10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3"/>
          <a:stretch>
            <a:fillRect/>
          </a:stretch>
        </p:blipFill>
        <p:spPr>
          <a:xfrm>
            <a:off x="4382880" y="1353548"/>
            <a:ext cx="4458462" cy="3066126"/>
          </a:xfrm>
          <a:prstGeom prst="rect">
            <a:avLst/>
          </a:prstGeom>
        </p:spPr>
      </p:pic>
      <p:pic>
        <p:nvPicPr>
          <p:cNvPr id="4" name="Picture 3" descr="GEMR-Thematic_PPT_artwork-v3-15a-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22511"/>
            <a:ext cx="3837432" cy="3413760"/>
          </a:xfrm>
          <a:prstGeom prst="rect">
            <a:avLst/>
          </a:prstGeom>
        </p:spPr>
      </p:pic>
      <p:pic>
        <p:nvPicPr>
          <p:cNvPr id="2" name="Picture 1" descr="slide15-1-0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054185"/>
            <a:ext cx="9144000" cy="1803815"/>
          </a:xfrm>
          <a:prstGeom prst="rect">
            <a:avLst/>
          </a:prstGeom>
        </p:spPr>
      </p:pic>
      <p:pic>
        <p:nvPicPr>
          <p:cNvPr id="3" name="Picture 2" descr="slide15-2-0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3700" y="5689601"/>
            <a:ext cx="1682496" cy="850392"/>
          </a:xfrm>
          <a:prstGeom prst="rect">
            <a:avLst/>
          </a:prstGeom>
        </p:spPr>
      </p:pic>
      <p:pic>
        <p:nvPicPr>
          <p:cNvPr id="7" name="Picture 6" descr="slide15-3-01.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2367" y="4940300"/>
            <a:ext cx="832104" cy="813816"/>
          </a:xfrm>
          <a:prstGeom prst="rect">
            <a:avLst/>
          </a:prstGeom>
        </p:spPr>
      </p:pic>
    </p:spTree>
    <p:extLst>
      <p:ext uri="{BB962C8B-B14F-4D97-AF65-F5344CB8AC3E}">
        <p14:creationId xmlns:p14="http://schemas.microsoft.com/office/powerpoint/2010/main" val="4001929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par>
                                <p:cTn id="11" presetID="10" presetClass="entr" presetSubtype="0" fill="hold" nodeType="withEffect">
                                  <p:stCondLst>
                                    <p:cond delay="5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childTnLst>
                                </p:cTn>
                              </p:par>
                              <p:par>
                                <p:cTn id="14" presetID="10" presetClass="entr" presetSubtype="0" fill="hold" nodeType="withEffect">
                                  <p:stCondLst>
                                    <p:cond delay="50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childTnLst>
                                </p:cTn>
                              </p:par>
                              <p:par>
                                <p:cTn id="17" presetID="2" presetClass="entr" presetSubtype="1" fill="hold" nodeType="withEffect">
                                  <p:stCondLst>
                                    <p:cond delay="50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ppt_x"/>
                                          </p:val>
                                        </p:tav>
                                        <p:tav tm="100000">
                                          <p:val>
                                            <p:strVal val="#ppt_x"/>
                                          </p:val>
                                        </p:tav>
                                      </p:tavLst>
                                    </p:anim>
                                    <p:anim calcmode="lin" valueType="num">
                                      <p:cBhvr additive="base">
                                        <p:cTn id="20"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662" y="1187195"/>
            <a:ext cx="3432048" cy="2810256"/>
          </a:xfrm>
          <a:prstGeom prst="rect">
            <a:avLst/>
          </a:prstGeom>
        </p:spPr>
      </p:pic>
      <p:pic>
        <p:nvPicPr>
          <p:cNvPr id="5" name="Picture 4" descr="UNesco21FF.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0308" y="1187195"/>
            <a:ext cx="4572000" cy="3233928"/>
          </a:xfrm>
          <a:prstGeom prst="rect">
            <a:avLst/>
          </a:prstGeom>
        </p:spPr>
      </p:pic>
      <p:pic>
        <p:nvPicPr>
          <p:cNvPr id="2" name="Picture 1" descr="slide16-1-0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017621"/>
            <a:ext cx="9144000" cy="1840379"/>
          </a:xfrm>
          <a:prstGeom prst="rect">
            <a:avLst/>
          </a:prstGeom>
        </p:spPr>
      </p:pic>
      <p:pic>
        <p:nvPicPr>
          <p:cNvPr id="6" name="Picture 5" descr="slide16-2-0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337048"/>
            <a:ext cx="3502152" cy="1520952"/>
          </a:xfrm>
          <a:prstGeom prst="rect">
            <a:avLst/>
          </a:prstGeom>
        </p:spPr>
      </p:pic>
      <p:pic>
        <p:nvPicPr>
          <p:cNvPr id="7" name="Picture 6" descr="slide16-3-01.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34067" y="5337048"/>
            <a:ext cx="908304" cy="1520952"/>
          </a:xfrm>
          <a:prstGeom prst="rect">
            <a:avLst/>
          </a:prstGeom>
        </p:spPr>
      </p:pic>
      <p:pic>
        <p:nvPicPr>
          <p:cNvPr id="8" name="Picture 7" descr="slide16-4-01.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9767" y="5337048"/>
            <a:ext cx="1545336" cy="1520952"/>
          </a:xfrm>
          <a:prstGeom prst="rect">
            <a:avLst/>
          </a:prstGeom>
        </p:spPr>
      </p:pic>
    </p:spTree>
    <p:extLst>
      <p:ext uri="{BB962C8B-B14F-4D97-AF65-F5344CB8AC3E}">
        <p14:creationId xmlns:p14="http://schemas.microsoft.com/office/powerpoint/2010/main" val="303655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par>
                                <p:cTn id="11" presetID="10" presetClass="entr" presetSubtype="0" fill="hold" nodeType="withEffect">
                                  <p:stCondLst>
                                    <p:cond delay="5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childTnLst>
                                </p:cTn>
                              </p:par>
                              <p:par>
                                <p:cTn id="14" presetID="10" presetClass="entr" presetSubtype="0" fill="hold" nodeType="withEffect">
                                  <p:stCondLst>
                                    <p:cond delay="5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par>
                                <p:cTn id="20" presetID="2" presetClass="entr" presetSubtype="8" fill="hold" nodeType="withEffect">
                                  <p:stCondLst>
                                    <p:cond delay="50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1000" fill="hold"/>
                                        <p:tgtEl>
                                          <p:spTgt spid="8"/>
                                        </p:tgtEl>
                                        <p:attrNameLst>
                                          <p:attrName>ppt_x</p:attrName>
                                        </p:attrNameLst>
                                      </p:cBhvr>
                                      <p:tavLst>
                                        <p:tav tm="0">
                                          <p:val>
                                            <p:strVal val="0-#ppt_w/2"/>
                                          </p:val>
                                        </p:tav>
                                        <p:tav tm="100000">
                                          <p:val>
                                            <p:strVal val="#ppt_x"/>
                                          </p:val>
                                        </p:tav>
                                      </p:tavLst>
                                    </p:anim>
                                    <p:anim calcmode="lin" valueType="num">
                                      <p:cBhvr additive="base">
                                        <p:cTn id="23"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7-1-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7" y="-16934"/>
            <a:ext cx="4713467" cy="198775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6593" y="709847"/>
            <a:ext cx="1798320" cy="1085088"/>
          </a:xfrm>
          <a:prstGeom prst="rect">
            <a:avLst/>
          </a:prstGeom>
        </p:spPr>
      </p:pic>
      <p:pic>
        <p:nvPicPr>
          <p:cNvPr id="7" name="Picture 6" descr="slide17-5-0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260600"/>
            <a:ext cx="3992880" cy="1871472"/>
          </a:xfrm>
          <a:prstGeom prst="rect">
            <a:avLst/>
          </a:prstGeom>
        </p:spPr>
      </p:pic>
      <p:pic>
        <p:nvPicPr>
          <p:cNvPr id="8" name="Picture 7" descr="slide17-6-0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24362" y="2849033"/>
            <a:ext cx="1700784" cy="1033272"/>
          </a:xfrm>
          <a:prstGeom prst="rect">
            <a:avLst/>
          </a:prstGeom>
        </p:spPr>
      </p:pic>
      <p:pic>
        <p:nvPicPr>
          <p:cNvPr id="9" name="Picture 8" descr="slide17-7-01.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93336" y="2190496"/>
            <a:ext cx="4550664" cy="1941576"/>
          </a:xfrm>
          <a:prstGeom prst="rect">
            <a:avLst/>
          </a:prstGeom>
        </p:spPr>
      </p:pic>
      <p:pic>
        <p:nvPicPr>
          <p:cNvPr id="10" name="Picture 9" descr="slide17-8-01.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29400" y="2819401"/>
            <a:ext cx="1911096" cy="902208"/>
          </a:xfrm>
          <a:prstGeom prst="rect">
            <a:avLst/>
          </a:prstGeom>
        </p:spPr>
      </p:pic>
      <p:pic>
        <p:nvPicPr>
          <p:cNvPr id="11" name="Picture 10" descr="slide17-9-01.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4140539"/>
            <a:ext cx="9144000" cy="2032339"/>
          </a:xfrm>
          <a:prstGeom prst="rect">
            <a:avLst/>
          </a:prstGeom>
        </p:spPr>
      </p:pic>
      <p:pic>
        <p:nvPicPr>
          <p:cNvPr id="12" name="Picture 11" descr="slide17-10-01.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50648" y="4881028"/>
            <a:ext cx="5590032" cy="673608"/>
          </a:xfrm>
          <a:prstGeom prst="rect">
            <a:avLst/>
          </a:prstGeom>
        </p:spPr>
      </p:pic>
      <p:pic>
        <p:nvPicPr>
          <p:cNvPr id="13" name="Picture 12" descr="slide17-11-01.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6291261"/>
            <a:ext cx="9144000" cy="566739"/>
          </a:xfrm>
          <a:prstGeom prst="rect">
            <a:avLst/>
          </a:prstGeom>
        </p:spPr>
      </p:pic>
      <p:pic>
        <p:nvPicPr>
          <p:cNvPr id="14" name="Picture 13" descr="slide17-12-01.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67" y="6413140"/>
            <a:ext cx="9144000" cy="444860"/>
          </a:xfrm>
          <a:prstGeom prst="rect">
            <a:avLst/>
          </a:prstGeom>
        </p:spPr>
      </p:pic>
      <p:pic>
        <p:nvPicPr>
          <p:cNvPr id="15" name="Pictur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50029" y="158536"/>
            <a:ext cx="3688080" cy="1804416"/>
          </a:xfrm>
          <a:prstGeom prst="rect">
            <a:avLst/>
          </a:prstGeom>
        </p:spPr>
      </p:pic>
    </p:spTree>
    <p:extLst>
      <p:ext uri="{BB962C8B-B14F-4D97-AF65-F5344CB8AC3E}">
        <p14:creationId xmlns:p14="http://schemas.microsoft.com/office/powerpoint/2010/main" val="1327060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000"/>
                            </p:stCondLst>
                            <p:childTnLst>
                              <p:par>
                                <p:cTn id="9" presetID="1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p:tgtEl>
                                          <p:spTgt spid="15"/>
                                        </p:tgtEl>
                                        <p:attrNameLst>
                                          <p:attrName>ppt_y</p:attrName>
                                        </p:attrNameLst>
                                      </p:cBhvr>
                                      <p:tavLst>
                                        <p:tav tm="0">
                                          <p:val>
                                            <p:strVal val="#ppt_y+#ppt_h*1.125000"/>
                                          </p:val>
                                        </p:tav>
                                        <p:tav tm="100000">
                                          <p:val>
                                            <p:strVal val="#ppt_y"/>
                                          </p:val>
                                        </p:tav>
                                      </p:tavLst>
                                    </p:anim>
                                    <p:animEffect transition="in" filter="wipe(up)">
                                      <p:cBhvr>
                                        <p:cTn id="12" dur="1000"/>
                                        <p:tgtEl>
                                          <p:spTgt spid="15"/>
                                        </p:tgtEl>
                                      </p:cBhvr>
                                    </p:animEffect>
                                  </p:childTnLst>
                                </p:cTn>
                              </p:par>
                            </p:childTnLst>
                          </p:cTn>
                        </p:par>
                        <p:par>
                          <p:cTn id="13" fill="hold">
                            <p:stCondLst>
                              <p:cond delay="3000"/>
                            </p:stCondLst>
                            <p:childTnLst>
                              <p:par>
                                <p:cTn id="14" presetID="12" presetClass="entr" presetSubtype="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1000"/>
                                        <p:tgtEl>
                                          <p:spTgt spid="5"/>
                                        </p:tgtEl>
                                        <p:attrNameLst>
                                          <p:attrName>ppt_y</p:attrName>
                                        </p:attrNameLst>
                                      </p:cBhvr>
                                      <p:tavLst>
                                        <p:tav tm="0">
                                          <p:val>
                                            <p:strVal val="#ppt_y-#ppt_h*1.125000"/>
                                          </p:val>
                                        </p:tav>
                                        <p:tav tm="100000">
                                          <p:val>
                                            <p:strVal val="#ppt_y"/>
                                          </p:val>
                                        </p:tav>
                                      </p:tavLst>
                                    </p:anim>
                                    <p:animEffect transition="in" filter="wipe(down)">
                                      <p:cBhvr>
                                        <p:cTn id="17" dur="1000"/>
                                        <p:tgtEl>
                                          <p:spTgt spid="5"/>
                                        </p:tgtEl>
                                      </p:cBhvr>
                                    </p:animEffect>
                                  </p:childTnLst>
                                </p:cTn>
                              </p:par>
                            </p:childTnLst>
                          </p:cTn>
                        </p:par>
                        <p:par>
                          <p:cTn id="18" fill="hold">
                            <p:stCondLst>
                              <p:cond delay="4000"/>
                            </p:stCondLst>
                            <p:childTnLst>
                              <p:par>
                                <p:cTn id="19" presetID="12" presetClass="entr" presetSubtype="4"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1000"/>
                                        <p:tgtEl>
                                          <p:spTgt spid="7"/>
                                        </p:tgtEl>
                                        <p:attrNameLst>
                                          <p:attrName>ppt_y</p:attrName>
                                        </p:attrNameLst>
                                      </p:cBhvr>
                                      <p:tavLst>
                                        <p:tav tm="0">
                                          <p:val>
                                            <p:strVal val="#ppt_y+#ppt_h*1.125000"/>
                                          </p:val>
                                        </p:tav>
                                        <p:tav tm="100000">
                                          <p:val>
                                            <p:strVal val="#ppt_y"/>
                                          </p:val>
                                        </p:tav>
                                      </p:tavLst>
                                    </p:anim>
                                    <p:animEffect transition="in" filter="wipe(up)">
                                      <p:cBhvr>
                                        <p:cTn id="22" dur="1000"/>
                                        <p:tgtEl>
                                          <p:spTgt spid="7"/>
                                        </p:tgtEl>
                                      </p:cBhvr>
                                    </p:animEffect>
                                  </p:childTnLst>
                                </p:cTn>
                              </p:par>
                            </p:childTnLst>
                          </p:cTn>
                        </p:par>
                        <p:par>
                          <p:cTn id="23" fill="hold">
                            <p:stCondLst>
                              <p:cond delay="5000"/>
                            </p:stCondLst>
                            <p:childTnLst>
                              <p:par>
                                <p:cTn id="24" presetID="12" presetClass="entr" presetSubtype="1"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1000"/>
                                        <p:tgtEl>
                                          <p:spTgt spid="8"/>
                                        </p:tgtEl>
                                        <p:attrNameLst>
                                          <p:attrName>ppt_y</p:attrName>
                                        </p:attrNameLst>
                                      </p:cBhvr>
                                      <p:tavLst>
                                        <p:tav tm="0">
                                          <p:val>
                                            <p:strVal val="#ppt_y-#ppt_h*1.125000"/>
                                          </p:val>
                                        </p:tav>
                                        <p:tav tm="100000">
                                          <p:val>
                                            <p:strVal val="#ppt_y"/>
                                          </p:val>
                                        </p:tav>
                                      </p:tavLst>
                                    </p:anim>
                                    <p:animEffect transition="in" filter="wipe(down)">
                                      <p:cBhvr>
                                        <p:cTn id="27" dur="1000"/>
                                        <p:tgtEl>
                                          <p:spTgt spid="8"/>
                                        </p:tgtEl>
                                      </p:cBhvr>
                                    </p:animEffect>
                                  </p:childTnLst>
                                </p:cTn>
                              </p:par>
                            </p:childTnLst>
                          </p:cTn>
                        </p:par>
                        <p:par>
                          <p:cTn id="28" fill="hold">
                            <p:stCondLst>
                              <p:cond delay="6000"/>
                            </p:stCondLst>
                            <p:childTnLst>
                              <p:par>
                                <p:cTn id="29" presetID="12" presetClass="entr" presetSubtype="4"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p:tgtEl>
                                          <p:spTgt spid="9"/>
                                        </p:tgtEl>
                                        <p:attrNameLst>
                                          <p:attrName>ppt_y</p:attrName>
                                        </p:attrNameLst>
                                      </p:cBhvr>
                                      <p:tavLst>
                                        <p:tav tm="0">
                                          <p:val>
                                            <p:strVal val="#ppt_y+#ppt_h*1.125000"/>
                                          </p:val>
                                        </p:tav>
                                        <p:tav tm="100000">
                                          <p:val>
                                            <p:strVal val="#ppt_y"/>
                                          </p:val>
                                        </p:tav>
                                      </p:tavLst>
                                    </p:anim>
                                    <p:animEffect transition="in" filter="wipe(up)">
                                      <p:cBhvr>
                                        <p:cTn id="32" dur="1000"/>
                                        <p:tgtEl>
                                          <p:spTgt spid="9"/>
                                        </p:tgtEl>
                                      </p:cBhvr>
                                    </p:animEffect>
                                  </p:childTnLst>
                                </p:cTn>
                              </p:par>
                            </p:childTnLst>
                          </p:cTn>
                        </p:par>
                        <p:par>
                          <p:cTn id="33" fill="hold">
                            <p:stCondLst>
                              <p:cond delay="7000"/>
                            </p:stCondLst>
                            <p:childTnLst>
                              <p:par>
                                <p:cTn id="34" presetID="12" presetClass="entr" presetSubtype="1"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1000"/>
                                        <p:tgtEl>
                                          <p:spTgt spid="10"/>
                                        </p:tgtEl>
                                        <p:attrNameLst>
                                          <p:attrName>ppt_y</p:attrName>
                                        </p:attrNameLst>
                                      </p:cBhvr>
                                      <p:tavLst>
                                        <p:tav tm="0">
                                          <p:val>
                                            <p:strVal val="#ppt_y-#ppt_h*1.125000"/>
                                          </p:val>
                                        </p:tav>
                                        <p:tav tm="100000">
                                          <p:val>
                                            <p:strVal val="#ppt_y"/>
                                          </p:val>
                                        </p:tav>
                                      </p:tavLst>
                                    </p:anim>
                                    <p:animEffect transition="in" filter="wipe(down)">
                                      <p:cBhvr>
                                        <p:cTn id="37" dur="1000"/>
                                        <p:tgtEl>
                                          <p:spTgt spid="10"/>
                                        </p:tgtEl>
                                      </p:cBhvr>
                                    </p:animEffect>
                                  </p:childTnLst>
                                </p:cTn>
                              </p:par>
                            </p:childTnLst>
                          </p:cTn>
                        </p:par>
                        <p:par>
                          <p:cTn id="38" fill="hold">
                            <p:stCondLst>
                              <p:cond delay="8000"/>
                            </p:stCondLst>
                            <p:childTnLst>
                              <p:par>
                                <p:cTn id="39" presetID="12" presetClass="entr" presetSubtype="4"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1000"/>
                                        <p:tgtEl>
                                          <p:spTgt spid="11"/>
                                        </p:tgtEl>
                                        <p:attrNameLst>
                                          <p:attrName>ppt_y</p:attrName>
                                        </p:attrNameLst>
                                      </p:cBhvr>
                                      <p:tavLst>
                                        <p:tav tm="0">
                                          <p:val>
                                            <p:strVal val="#ppt_y+#ppt_h*1.125000"/>
                                          </p:val>
                                        </p:tav>
                                        <p:tav tm="100000">
                                          <p:val>
                                            <p:strVal val="#ppt_y"/>
                                          </p:val>
                                        </p:tav>
                                      </p:tavLst>
                                    </p:anim>
                                    <p:animEffect transition="in" filter="wipe(up)">
                                      <p:cBhvr>
                                        <p:cTn id="42" dur="1000"/>
                                        <p:tgtEl>
                                          <p:spTgt spid="11"/>
                                        </p:tgtEl>
                                      </p:cBhvr>
                                    </p:animEffect>
                                  </p:childTnLst>
                                </p:cTn>
                              </p:par>
                            </p:childTnLst>
                          </p:cTn>
                        </p:par>
                        <p:par>
                          <p:cTn id="43" fill="hold">
                            <p:stCondLst>
                              <p:cond delay="9000"/>
                            </p:stCondLst>
                            <p:childTnLst>
                              <p:par>
                                <p:cTn id="44" presetID="12" presetClass="entr" presetSubtype="1" fill="hold" nodeType="after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additive="base">
                                        <p:cTn id="46" dur="1000"/>
                                        <p:tgtEl>
                                          <p:spTgt spid="12"/>
                                        </p:tgtEl>
                                        <p:attrNameLst>
                                          <p:attrName>ppt_y</p:attrName>
                                        </p:attrNameLst>
                                      </p:cBhvr>
                                      <p:tavLst>
                                        <p:tav tm="0">
                                          <p:val>
                                            <p:strVal val="#ppt_y-#ppt_h*1.125000"/>
                                          </p:val>
                                        </p:tav>
                                        <p:tav tm="100000">
                                          <p:val>
                                            <p:strVal val="#ppt_y"/>
                                          </p:val>
                                        </p:tav>
                                      </p:tavLst>
                                    </p:anim>
                                    <p:animEffect transition="in" filter="wipe(down)">
                                      <p:cBhvr>
                                        <p:cTn id="47" dur="1000"/>
                                        <p:tgtEl>
                                          <p:spTgt spid="12"/>
                                        </p:tgtEl>
                                      </p:cBhvr>
                                    </p:animEffect>
                                  </p:childTnLst>
                                </p:cTn>
                              </p:par>
                            </p:childTnLst>
                          </p:cTn>
                        </p:par>
                        <p:par>
                          <p:cTn id="48" fill="hold">
                            <p:stCondLst>
                              <p:cond delay="10000"/>
                            </p:stCondLst>
                            <p:childTnLst>
                              <p:par>
                                <p:cTn id="49" presetID="10" presetClass="entr" presetSubtype="0" fill="hold" nodeType="after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1000"/>
                                        <p:tgtEl>
                                          <p:spTgt spid="13"/>
                                        </p:tgtEl>
                                      </p:cBhvr>
                                    </p:animEffect>
                                  </p:childTnLst>
                                </p:cTn>
                              </p:par>
                            </p:childTnLst>
                          </p:cTn>
                        </p:par>
                        <p:par>
                          <p:cTn id="52" fill="hold">
                            <p:stCondLst>
                              <p:cond delay="11000"/>
                            </p:stCondLst>
                            <p:childTnLst>
                              <p:par>
                                <p:cTn id="53" presetID="10" presetClass="entr" presetSubtype="0" fill="hold" nodeType="after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8-1-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2984" cy="6858000"/>
          </a:xfrm>
          <a:prstGeom prst="rect">
            <a:avLst/>
          </a:prstGeom>
        </p:spPr>
      </p:pic>
      <p:pic>
        <p:nvPicPr>
          <p:cNvPr id="4" name="Picture 3" descr="slide18-2-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273301"/>
            <a:ext cx="9144000" cy="831827"/>
          </a:xfrm>
          <a:prstGeom prst="rect">
            <a:avLst/>
          </a:prstGeom>
        </p:spPr>
      </p:pic>
      <p:sp>
        <p:nvSpPr>
          <p:cNvPr id="7" name="TextBox 6"/>
          <p:cNvSpPr txBox="1"/>
          <p:nvPr/>
        </p:nvSpPr>
        <p:spPr>
          <a:xfrm>
            <a:off x="0" y="3353785"/>
            <a:ext cx="9144000" cy="1457664"/>
          </a:xfrm>
          <a:prstGeom prst="rect">
            <a:avLst/>
          </a:prstGeom>
          <a:noFill/>
        </p:spPr>
        <p:txBody>
          <a:bodyPr wrap="square" lIns="0" rtlCol="0">
            <a:spAutoFit/>
          </a:bodyPr>
          <a:lstStyle/>
          <a:p>
            <a:pPr algn="ctr">
              <a:lnSpc>
                <a:spcPts val="3560"/>
              </a:lnSpc>
            </a:pPr>
            <a:r>
              <a:rPr lang="en-US" sz="2800" dirty="0"/>
              <a:t>@</a:t>
            </a:r>
            <a:r>
              <a:rPr lang="en-US" sz="2800" dirty="0" err="1"/>
              <a:t>GEMReport</a:t>
            </a:r>
            <a:endParaRPr lang="en-US" sz="2800" dirty="0"/>
          </a:p>
          <a:p>
            <a:pPr algn="ctr">
              <a:lnSpc>
                <a:spcPts val="3560"/>
              </a:lnSpc>
            </a:pPr>
            <a:r>
              <a:rPr lang="en-US" sz="2800" dirty="0"/>
              <a:t>#</a:t>
            </a:r>
            <a:r>
              <a:rPr lang="en-US" sz="2800" dirty="0" err="1"/>
              <a:t>CountOnMe</a:t>
            </a:r>
            <a:endParaRPr lang="en-US" sz="2800" dirty="0"/>
          </a:p>
          <a:p>
            <a:pPr algn="ctr">
              <a:lnSpc>
                <a:spcPts val="3560"/>
              </a:lnSpc>
            </a:pPr>
            <a:r>
              <a:rPr lang="en-US" sz="2800" dirty="0" err="1"/>
              <a:t>Bit.ly</a:t>
            </a:r>
            <a:r>
              <a:rPr lang="en-US" sz="2800" dirty="0"/>
              <a:t>/GEM2017</a:t>
            </a:r>
          </a:p>
        </p:txBody>
      </p:sp>
    </p:spTree>
    <p:extLst>
      <p:ext uri="{BB962C8B-B14F-4D97-AF65-F5344CB8AC3E}">
        <p14:creationId xmlns:p14="http://schemas.microsoft.com/office/powerpoint/2010/main" val="13259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par>
                                <p:cTn id="12" presetID="1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1000"/>
                                        <p:tgtEl>
                                          <p:spTgt spid="7"/>
                                        </p:tgtEl>
                                        <p:attrNameLst>
                                          <p:attrName>ppt_y</p:attrName>
                                        </p:attrNameLst>
                                      </p:cBhvr>
                                      <p:tavLst>
                                        <p:tav tm="0">
                                          <p:val>
                                            <p:strVal val="#ppt_y+#ppt_h*1.125000"/>
                                          </p:val>
                                        </p:tav>
                                        <p:tav tm="100000">
                                          <p:val>
                                            <p:strVal val="#ppt_y"/>
                                          </p:val>
                                        </p:tav>
                                      </p:tavLst>
                                    </p:anim>
                                    <p:animEffect transition="in" filter="wipe(up)">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1-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00300"/>
            <a:ext cx="9144000" cy="2266956"/>
          </a:xfrm>
          <a:prstGeom prst="rect">
            <a:avLst/>
          </a:prstGeom>
        </p:spPr>
      </p:pic>
      <p:pic>
        <p:nvPicPr>
          <p:cNvPr id="5" name="Picture 4" descr="Slide2_Background-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2984" cy="6858000"/>
          </a:xfrm>
          <a:prstGeom prst="rect">
            <a:avLst/>
          </a:prstGeom>
        </p:spPr>
      </p:pic>
      <p:pic>
        <p:nvPicPr>
          <p:cNvPr id="6" name="Picture 5" descr="Slide2-2-0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577080"/>
            <a:ext cx="1981200" cy="2316480"/>
          </a:xfrm>
          <a:prstGeom prst="rect">
            <a:avLst/>
          </a:prstGeom>
        </p:spPr>
      </p:pic>
      <p:pic>
        <p:nvPicPr>
          <p:cNvPr id="7" name="Picture 6" descr="slide2-100million-0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837944" cy="2069592"/>
          </a:xfrm>
          <a:prstGeom prst="rect">
            <a:avLst/>
          </a:prstGeom>
        </p:spPr>
      </p:pic>
      <p:pic>
        <p:nvPicPr>
          <p:cNvPr id="8" name="Picture 7" descr="slide2-100million_2-01-01.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069592"/>
            <a:ext cx="1786128" cy="216408"/>
          </a:xfrm>
          <a:prstGeom prst="rect">
            <a:avLst/>
          </a:prstGeom>
        </p:spPr>
      </p:pic>
      <p:pic>
        <p:nvPicPr>
          <p:cNvPr id="9" name="Picture 8" descr="slide2-countries-01.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92776" y="5281872"/>
            <a:ext cx="3950208" cy="710184"/>
          </a:xfrm>
          <a:prstGeom prst="rect">
            <a:avLst/>
          </a:prstGeom>
        </p:spPr>
      </p:pic>
      <p:pic>
        <p:nvPicPr>
          <p:cNvPr id="10" name="Picture 9" descr="slide2-countries_Dark_flag-01.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49596" y="4760664"/>
            <a:ext cx="368808" cy="521208"/>
          </a:xfrm>
          <a:prstGeom prst="rect">
            <a:avLst/>
          </a:prstGeom>
        </p:spPr>
      </p:pic>
      <p:pic>
        <p:nvPicPr>
          <p:cNvPr id="11" name="Picture 10" descr="slide2-countries_Dark_flag-01.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80788" y="4760664"/>
            <a:ext cx="368808" cy="521208"/>
          </a:xfrm>
          <a:prstGeom prst="rect">
            <a:avLst/>
          </a:prstGeom>
        </p:spPr>
      </p:pic>
      <p:pic>
        <p:nvPicPr>
          <p:cNvPr id="12" name="Picture 11" descr="slide2-countries_Dark_flag-01.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11980" y="4760664"/>
            <a:ext cx="368808" cy="521208"/>
          </a:xfrm>
          <a:prstGeom prst="rect">
            <a:avLst/>
          </a:prstGeom>
        </p:spPr>
      </p:pic>
      <p:pic>
        <p:nvPicPr>
          <p:cNvPr id="13" name="Picture 12" descr="slide2-countries_Dark_flag-01.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43172" y="4760664"/>
            <a:ext cx="368808" cy="521208"/>
          </a:xfrm>
          <a:prstGeom prst="rect">
            <a:avLst/>
          </a:prstGeom>
        </p:spPr>
      </p:pic>
      <p:pic>
        <p:nvPicPr>
          <p:cNvPr id="14" name="Picture 13" descr="slide2-countries_teal_flag-01.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31813" y="4760664"/>
            <a:ext cx="387096" cy="521208"/>
          </a:xfrm>
          <a:prstGeom prst="rect">
            <a:avLst/>
          </a:prstGeom>
        </p:spPr>
      </p:pic>
      <p:pic>
        <p:nvPicPr>
          <p:cNvPr id="15" name="Picture 14" descr="Slide2-chair-01.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63943" y="0"/>
            <a:ext cx="4175760" cy="1789176"/>
          </a:xfrm>
          <a:prstGeom prst="rect">
            <a:avLst/>
          </a:prstGeom>
        </p:spPr>
      </p:pic>
      <p:pic>
        <p:nvPicPr>
          <p:cNvPr id="17" name="Picture 16" descr="Slide2-book-01.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32492" y="4784934"/>
            <a:ext cx="2651760" cy="2060448"/>
          </a:xfrm>
          <a:prstGeom prst="rect">
            <a:avLst/>
          </a:prstGeom>
        </p:spPr>
      </p:pic>
      <p:pic>
        <p:nvPicPr>
          <p:cNvPr id="18" name="Picture 17" descr="Slide-2_Electric1-01.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54648" y="-7378"/>
            <a:ext cx="2688336" cy="2350008"/>
          </a:xfrm>
          <a:prstGeom prst="rect">
            <a:avLst/>
          </a:prstGeom>
        </p:spPr>
      </p:pic>
      <p:pic>
        <p:nvPicPr>
          <p:cNvPr id="19" name="Picture 18" descr="Slide2-pencil-01.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31587" y="1931150"/>
            <a:ext cx="6031992" cy="411480"/>
          </a:xfrm>
          <a:prstGeom prst="rect">
            <a:avLst/>
          </a:prstGeom>
        </p:spPr>
      </p:pic>
      <p:pic>
        <p:nvPicPr>
          <p:cNvPr id="20" name="Picture 19" descr="Slide2-electric2-01.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018404" y="1206055"/>
            <a:ext cx="1121664" cy="701040"/>
          </a:xfrm>
          <a:prstGeom prst="rect">
            <a:avLst/>
          </a:prstGeom>
        </p:spPr>
      </p:pic>
      <p:pic>
        <p:nvPicPr>
          <p:cNvPr id="21" name="Picture 20" descr="Slide2-aid-01.pn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816096" y="6210808"/>
            <a:ext cx="5327904" cy="682752"/>
          </a:xfrm>
          <a:prstGeom prst="rect">
            <a:avLst/>
          </a:prstGeom>
        </p:spPr>
      </p:pic>
      <p:pic>
        <p:nvPicPr>
          <p:cNvPr id="22" name="Picture 21" descr="lightning-01.pn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862433" y="975931"/>
            <a:ext cx="807720" cy="460248"/>
          </a:xfrm>
          <a:prstGeom prst="rect">
            <a:avLst/>
          </a:prstGeom>
        </p:spPr>
      </p:pic>
    </p:spTree>
    <p:extLst>
      <p:ext uri="{BB962C8B-B14F-4D97-AF65-F5344CB8AC3E}">
        <p14:creationId xmlns:p14="http://schemas.microsoft.com/office/powerpoint/2010/main" val="3386690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childTnLst>
                                </p:cTn>
                              </p:par>
                            </p:childTnLst>
                          </p:cTn>
                        </p:par>
                        <p:par>
                          <p:cTn id="18" fill="hold">
                            <p:stCondLst>
                              <p:cond delay="2000"/>
                            </p:stCondLst>
                            <p:childTnLst>
                              <p:par>
                                <p:cTn id="19" presetID="1" presetClass="entr" presetSubtype="0" fill="hold" nodeType="afterEffect">
                                  <p:stCondLst>
                                    <p:cond delay="250"/>
                                  </p:stCondLst>
                                  <p:childTnLst>
                                    <p:set>
                                      <p:cBhvr>
                                        <p:cTn id="20" dur="1" fill="hold">
                                          <p:stCondLst>
                                            <p:cond delay="0"/>
                                          </p:stCondLst>
                                        </p:cTn>
                                        <p:tgtEl>
                                          <p:spTgt spid="10"/>
                                        </p:tgtEl>
                                        <p:attrNameLst>
                                          <p:attrName>style.visibility</p:attrName>
                                        </p:attrNameLst>
                                      </p:cBhvr>
                                      <p:to>
                                        <p:strVal val="visible"/>
                                      </p:to>
                                    </p:set>
                                  </p:childTnLst>
                                </p:cTn>
                              </p:par>
                            </p:childTnLst>
                          </p:cTn>
                        </p:par>
                        <p:par>
                          <p:cTn id="21" fill="hold">
                            <p:stCondLst>
                              <p:cond delay="2250"/>
                            </p:stCondLst>
                            <p:childTnLst>
                              <p:par>
                                <p:cTn id="22" presetID="1" presetClass="entr" presetSubtype="0" fill="hold" nodeType="afterEffect">
                                  <p:stCondLst>
                                    <p:cond delay="250"/>
                                  </p:stCondLst>
                                  <p:childTnLst>
                                    <p:set>
                                      <p:cBhvr>
                                        <p:cTn id="23" dur="1" fill="hold">
                                          <p:stCondLst>
                                            <p:cond delay="0"/>
                                          </p:stCondLst>
                                        </p:cTn>
                                        <p:tgtEl>
                                          <p:spTgt spid="11"/>
                                        </p:tgtEl>
                                        <p:attrNameLst>
                                          <p:attrName>style.visibility</p:attrName>
                                        </p:attrNameLst>
                                      </p:cBhvr>
                                      <p:to>
                                        <p:strVal val="visible"/>
                                      </p:to>
                                    </p:set>
                                  </p:childTnLst>
                                </p:cTn>
                              </p:par>
                            </p:childTnLst>
                          </p:cTn>
                        </p:par>
                        <p:par>
                          <p:cTn id="24" fill="hold">
                            <p:stCondLst>
                              <p:cond delay="2500"/>
                            </p:stCondLst>
                            <p:childTnLst>
                              <p:par>
                                <p:cTn id="25" presetID="1" presetClass="entr" presetSubtype="0" fill="hold" nodeType="afterEffect">
                                  <p:stCondLst>
                                    <p:cond delay="250"/>
                                  </p:stCondLst>
                                  <p:childTnLst>
                                    <p:set>
                                      <p:cBhvr>
                                        <p:cTn id="26" dur="1" fill="hold">
                                          <p:stCondLst>
                                            <p:cond delay="0"/>
                                          </p:stCondLst>
                                        </p:cTn>
                                        <p:tgtEl>
                                          <p:spTgt spid="12"/>
                                        </p:tgtEl>
                                        <p:attrNameLst>
                                          <p:attrName>style.visibility</p:attrName>
                                        </p:attrNameLst>
                                      </p:cBhvr>
                                      <p:to>
                                        <p:strVal val="visible"/>
                                      </p:to>
                                    </p:set>
                                  </p:childTnLst>
                                </p:cTn>
                              </p:par>
                            </p:childTnLst>
                          </p:cTn>
                        </p:par>
                        <p:par>
                          <p:cTn id="27" fill="hold">
                            <p:stCondLst>
                              <p:cond delay="2750"/>
                            </p:stCondLst>
                            <p:childTnLst>
                              <p:par>
                                <p:cTn id="28" presetID="1" presetClass="entr" presetSubtype="0" fill="hold" nodeType="afterEffect">
                                  <p:stCondLst>
                                    <p:cond delay="250"/>
                                  </p:stCondLst>
                                  <p:childTnLst>
                                    <p:set>
                                      <p:cBhvr>
                                        <p:cTn id="29" dur="1" fill="hold">
                                          <p:stCondLst>
                                            <p:cond delay="0"/>
                                          </p:stCondLst>
                                        </p:cTn>
                                        <p:tgtEl>
                                          <p:spTgt spid="13"/>
                                        </p:tgtEl>
                                        <p:attrNameLst>
                                          <p:attrName>style.visibility</p:attrName>
                                        </p:attrNameLst>
                                      </p:cBhvr>
                                      <p:to>
                                        <p:strVal val="visible"/>
                                      </p:to>
                                    </p:set>
                                  </p:childTnLst>
                                </p:cTn>
                              </p:par>
                            </p:childTnLst>
                          </p:cTn>
                        </p:par>
                        <p:par>
                          <p:cTn id="30" fill="hold">
                            <p:stCondLst>
                              <p:cond delay="3000"/>
                            </p:stCondLst>
                            <p:childTnLst>
                              <p:par>
                                <p:cTn id="31" presetID="1" presetClass="entr" presetSubtype="0" fill="hold" nodeType="afterEffect">
                                  <p:stCondLst>
                                    <p:cond delay="250"/>
                                  </p:stCondLst>
                                  <p:childTnLst>
                                    <p:set>
                                      <p:cBhvr>
                                        <p:cTn id="32" dur="1" fill="hold">
                                          <p:stCondLst>
                                            <p:cond delay="0"/>
                                          </p:stCondLst>
                                        </p:cTn>
                                        <p:tgtEl>
                                          <p:spTgt spid="14"/>
                                        </p:tgtEl>
                                        <p:attrNameLst>
                                          <p:attrName>style.visibility</p:attrName>
                                        </p:attrNameLst>
                                      </p:cBhvr>
                                      <p:to>
                                        <p:strVal val="visible"/>
                                      </p:to>
                                    </p:set>
                                  </p:childTnLst>
                                </p:cTn>
                              </p:par>
                              <p:par>
                                <p:cTn id="33" presetID="10" presetClass="entr" presetSubtype="0" fill="hold" nodeType="withEffect">
                                  <p:stCondLst>
                                    <p:cond delay="25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childTnLst>
                                </p:cTn>
                              </p:par>
                              <p:par>
                                <p:cTn id="36" presetID="2" presetClass="entr" presetSubtype="4" fill="hold" nodeType="withEffect">
                                  <p:stCondLst>
                                    <p:cond delay="250"/>
                                  </p:stCondLst>
                                  <p:childTnLst>
                                    <p:set>
                                      <p:cBhvr>
                                        <p:cTn id="37" dur="1" fill="hold">
                                          <p:stCondLst>
                                            <p:cond delay="0"/>
                                          </p:stCondLst>
                                        </p:cTn>
                                        <p:tgtEl>
                                          <p:spTgt spid="6"/>
                                        </p:tgtEl>
                                        <p:attrNameLst>
                                          <p:attrName>style.visibility</p:attrName>
                                        </p:attrNameLst>
                                      </p:cBhvr>
                                      <p:to>
                                        <p:strVal val="visible"/>
                                      </p:to>
                                    </p:set>
                                    <p:anim calcmode="lin" valueType="num">
                                      <p:cBhvr additive="base">
                                        <p:cTn id="38" dur="1000" fill="hold"/>
                                        <p:tgtEl>
                                          <p:spTgt spid="6"/>
                                        </p:tgtEl>
                                        <p:attrNameLst>
                                          <p:attrName>ppt_x</p:attrName>
                                        </p:attrNameLst>
                                      </p:cBhvr>
                                      <p:tavLst>
                                        <p:tav tm="0">
                                          <p:val>
                                            <p:strVal val="#ppt_x"/>
                                          </p:val>
                                        </p:tav>
                                        <p:tav tm="100000">
                                          <p:val>
                                            <p:strVal val="#ppt_x"/>
                                          </p:val>
                                        </p:tav>
                                      </p:tavLst>
                                    </p:anim>
                                    <p:anim calcmode="lin" valueType="num">
                                      <p:cBhvr additive="base">
                                        <p:cTn id="39" dur="1000" fill="hold"/>
                                        <p:tgtEl>
                                          <p:spTgt spid="6"/>
                                        </p:tgtEl>
                                        <p:attrNameLst>
                                          <p:attrName>ppt_y</p:attrName>
                                        </p:attrNameLst>
                                      </p:cBhvr>
                                      <p:tavLst>
                                        <p:tav tm="0">
                                          <p:val>
                                            <p:strVal val="1+#ppt_h/2"/>
                                          </p:val>
                                        </p:tav>
                                        <p:tav tm="100000">
                                          <p:val>
                                            <p:strVal val="#ppt_y"/>
                                          </p:val>
                                        </p:tav>
                                      </p:tavLst>
                                    </p:anim>
                                  </p:childTnLst>
                                </p:cTn>
                              </p:par>
                              <p:par>
                                <p:cTn id="40" presetID="10" presetClass="entr" presetSubtype="0" fill="hold" nodeType="withEffect">
                                  <p:stCondLst>
                                    <p:cond delay="25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childTnLst>
                                </p:cTn>
                              </p:par>
                              <p:par>
                                <p:cTn id="43" presetID="2" presetClass="entr" presetSubtype="2" fill="hold" nodeType="withEffect">
                                  <p:stCondLst>
                                    <p:cond delay="25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1000" fill="hold"/>
                                        <p:tgtEl>
                                          <p:spTgt spid="19"/>
                                        </p:tgtEl>
                                        <p:attrNameLst>
                                          <p:attrName>ppt_x</p:attrName>
                                        </p:attrNameLst>
                                      </p:cBhvr>
                                      <p:tavLst>
                                        <p:tav tm="0">
                                          <p:val>
                                            <p:strVal val="1+#ppt_w/2"/>
                                          </p:val>
                                        </p:tav>
                                        <p:tav tm="100000">
                                          <p:val>
                                            <p:strVal val="#ppt_x"/>
                                          </p:val>
                                        </p:tav>
                                      </p:tavLst>
                                    </p:anim>
                                    <p:anim calcmode="lin" valueType="num">
                                      <p:cBhvr additive="base">
                                        <p:cTn id="46" dur="1000" fill="hold"/>
                                        <p:tgtEl>
                                          <p:spTgt spid="19"/>
                                        </p:tgtEl>
                                        <p:attrNameLst>
                                          <p:attrName>ppt_y</p:attrName>
                                        </p:attrNameLst>
                                      </p:cBhvr>
                                      <p:tavLst>
                                        <p:tav tm="0">
                                          <p:val>
                                            <p:strVal val="#ppt_y"/>
                                          </p:val>
                                        </p:tav>
                                        <p:tav tm="100000">
                                          <p:val>
                                            <p:strVal val="#ppt_y"/>
                                          </p:val>
                                        </p:tav>
                                      </p:tavLst>
                                    </p:anim>
                                  </p:childTnLst>
                                </p:cTn>
                              </p:par>
                              <p:par>
                                <p:cTn id="47" presetID="2" presetClass="entr" presetSubtype="4" fill="hold" nodeType="withEffect">
                                  <p:stCondLst>
                                    <p:cond delay="25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1000" fill="hold"/>
                                        <p:tgtEl>
                                          <p:spTgt spid="21"/>
                                        </p:tgtEl>
                                        <p:attrNameLst>
                                          <p:attrName>ppt_x</p:attrName>
                                        </p:attrNameLst>
                                      </p:cBhvr>
                                      <p:tavLst>
                                        <p:tav tm="0">
                                          <p:val>
                                            <p:strVal val="#ppt_x"/>
                                          </p:val>
                                        </p:tav>
                                        <p:tav tm="100000">
                                          <p:val>
                                            <p:strVal val="#ppt_x"/>
                                          </p:val>
                                        </p:tav>
                                      </p:tavLst>
                                    </p:anim>
                                    <p:anim calcmode="lin" valueType="num">
                                      <p:cBhvr additive="base">
                                        <p:cTn id="50" dur="1000" fill="hold"/>
                                        <p:tgtEl>
                                          <p:spTgt spid="21"/>
                                        </p:tgtEl>
                                        <p:attrNameLst>
                                          <p:attrName>ppt_y</p:attrName>
                                        </p:attrNameLst>
                                      </p:cBhvr>
                                      <p:tavLst>
                                        <p:tav tm="0">
                                          <p:val>
                                            <p:strVal val="1+#ppt_h/2"/>
                                          </p:val>
                                        </p:tav>
                                        <p:tav tm="100000">
                                          <p:val>
                                            <p:strVal val="#ppt_y"/>
                                          </p:val>
                                        </p:tav>
                                      </p:tavLst>
                                    </p:anim>
                                  </p:childTnLst>
                                </p:cTn>
                              </p:par>
                              <p:par>
                                <p:cTn id="51" presetID="10" presetClass="entr" presetSubtype="0" fill="hold" nodeType="withEffect">
                                  <p:stCondLst>
                                    <p:cond delay="25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1000"/>
                                        <p:tgtEl>
                                          <p:spTgt spid="18"/>
                                        </p:tgtEl>
                                      </p:cBhvr>
                                    </p:animEffect>
                                  </p:childTnLst>
                                </p:cTn>
                              </p:par>
                            </p:childTnLst>
                          </p:cTn>
                        </p:par>
                        <p:par>
                          <p:cTn id="54" fill="hold">
                            <p:stCondLst>
                              <p:cond delay="4250"/>
                            </p:stCondLst>
                            <p:childTnLst>
                              <p:par>
                                <p:cTn id="55" presetID="2" presetClass="entr" presetSubtype="2" fill="hold" nodeType="after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additive="base">
                                        <p:cTn id="57" dur="1000" fill="hold"/>
                                        <p:tgtEl>
                                          <p:spTgt spid="20"/>
                                        </p:tgtEl>
                                        <p:attrNameLst>
                                          <p:attrName>ppt_x</p:attrName>
                                        </p:attrNameLst>
                                      </p:cBhvr>
                                      <p:tavLst>
                                        <p:tav tm="0">
                                          <p:val>
                                            <p:strVal val="1+#ppt_w/2"/>
                                          </p:val>
                                        </p:tav>
                                        <p:tav tm="100000">
                                          <p:val>
                                            <p:strVal val="#ppt_x"/>
                                          </p:val>
                                        </p:tav>
                                      </p:tavLst>
                                    </p:anim>
                                    <p:anim calcmode="lin" valueType="num">
                                      <p:cBhvr additive="base">
                                        <p:cTn id="58" dur="1000" fill="hold"/>
                                        <p:tgtEl>
                                          <p:spTgt spid="20"/>
                                        </p:tgtEl>
                                        <p:attrNameLst>
                                          <p:attrName>ppt_y</p:attrName>
                                        </p:attrNameLst>
                                      </p:cBhvr>
                                      <p:tavLst>
                                        <p:tav tm="0">
                                          <p:val>
                                            <p:strVal val="#ppt_y"/>
                                          </p:val>
                                        </p:tav>
                                        <p:tav tm="100000">
                                          <p:val>
                                            <p:strVal val="#ppt_y"/>
                                          </p:val>
                                        </p:tav>
                                      </p:tavLst>
                                    </p:anim>
                                  </p:childTnLst>
                                </p:cTn>
                              </p:par>
                            </p:childTnLst>
                          </p:cTn>
                        </p:par>
                        <p:par>
                          <p:cTn id="59" fill="hold">
                            <p:stCondLst>
                              <p:cond delay="5250"/>
                            </p:stCondLst>
                            <p:childTnLst>
                              <p:par>
                                <p:cTn id="60" presetID="1" presetClass="entr" presetSubtype="0" fill="hold" nodeType="afterEffect">
                                  <p:stCondLst>
                                    <p:cond delay="0"/>
                                  </p:stCondLst>
                                  <p:childTnLst>
                                    <p:set>
                                      <p:cBhvr>
                                        <p:cTn id="61" dur="1" fill="hold">
                                          <p:stCondLst>
                                            <p:cond delay="0"/>
                                          </p:stCondLst>
                                        </p:cTn>
                                        <p:tgtEl>
                                          <p:spTgt spid="22"/>
                                        </p:tgtEl>
                                        <p:attrNameLst>
                                          <p:attrName>style.visibility</p:attrName>
                                        </p:attrNameLst>
                                      </p:cBhvr>
                                      <p:to>
                                        <p:strVal val="visible"/>
                                      </p:to>
                                    </p:set>
                                  </p:childTnLst>
                                </p:cTn>
                              </p:par>
                            </p:childTnLst>
                          </p:cTn>
                        </p:par>
                        <p:par>
                          <p:cTn id="62" fill="hold">
                            <p:stCondLst>
                              <p:cond delay="5250"/>
                            </p:stCondLst>
                            <p:childTnLst>
                              <p:par>
                                <p:cTn id="63" presetID="26" presetClass="emph" presetSubtype="0" fill="hold" nodeType="afterEffect">
                                  <p:stCondLst>
                                    <p:cond delay="0"/>
                                  </p:stCondLst>
                                  <p:childTnLst>
                                    <p:animEffect transition="out" filter="fade">
                                      <p:cBhvr>
                                        <p:cTn id="64" dur="1500" tmFilter="0, 0; .2, .5; .8, .5; 1, 0"/>
                                        <p:tgtEl>
                                          <p:spTgt spid="22"/>
                                        </p:tgtEl>
                                      </p:cBhvr>
                                    </p:animEffect>
                                    <p:animScale>
                                      <p:cBhvr>
                                        <p:cTn id="65" dur="750" autoRev="1" fill="hold"/>
                                        <p:tgtEl>
                                          <p:spTgt spid="2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6688" y="-1"/>
            <a:ext cx="9223023" cy="6917267"/>
          </a:xfrm>
          <a:prstGeom prst="rect">
            <a:avLst/>
          </a:prstGeom>
        </p:spPr>
      </p:pic>
    </p:spTree>
    <p:extLst>
      <p:ext uri="{BB962C8B-B14F-4D97-AF65-F5344CB8AC3E}">
        <p14:creationId xmlns:p14="http://schemas.microsoft.com/office/powerpoint/2010/main" val="287562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rewslide-2a-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6" y="1133179"/>
            <a:ext cx="4575048" cy="1313688"/>
          </a:xfrm>
          <a:prstGeom prst="rect">
            <a:avLst/>
          </a:prstGeom>
        </p:spPr>
      </p:pic>
      <p:pic>
        <p:nvPicPr>
          <p:cNvPr id="5" name="Picture 4" descr="newslide-2b-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4307" y="999067"/>
            <a:ext cx="4099560" cy="3038856"/>
          </a:xfrm>
          <a:prstGeom prst="rect">
            <a:avLst/>
          </a:prstGeom>
        </p:spPr>
      </p:pic>
      <p:pic>
        <p:nvPicPr>
          <p:cNvPr id="6" name="Picture 5" descr="newslide-2c-0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7660" y="3858091"/>
            <a:ext cx="8494776" cy="484632"/>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9995" y="4521793"/>
            <a:ext cx="3206496" cy="908304"/>
          </a:xfrm>
          <a:prstGeom prst="rect">
            <a:avLst/>
          </a:prstGeom>
        </p:spPr>
      </p:pic>
      <p:pic>
        <p:nvPicPr>
          <p:cNvPr id="8" name="Picture 7" descr="newslide-2e-01.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7660" y="5592233"/>
            <a:ext cx="2947416" cy="777240"/>
          </a:xfrm>
          <a:prstGeom prst="rect">
            <a:avLst/>
          </a:prstGeom>
        </p:spPr>
      </p:pic>
      <p:pic>
        <p:nvPicPr>
          <p:cNvPr id="9" name="Picture 8" descr="newslide-2f-01.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39733" y="4466167"/>
            <a:ext cx="3590544" cy="658368"/>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65134" y="5653010"/>
            <a:ext cx="4096512" cy="871728"/>
          </a:xfrm>
          <a:prstGeom prst="rect">
            <a:avLst/>
          </a:prstGeom>
        </p:spPr>
      </p:pic>
    </p:spTree>
    <p:extLst>
      <p:ext uri="{BB962C8B-B14F-4D97-AF65-F5344CB8AC3E}">
        <p14:creationId xmlns:p14="http://schemas.microsoft.com/office/powerpoint/2010/main" val="750787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childTnLst>
                          </p:cTn>
                        </p:par>
                        <p:par>
                          <p:cTn id="11" fill="hold">
                            <p:stCondLst>
                              <p:cond delay="1000"/>
                            </p:stCondLst>
                            <p:childTnLst>
                              <p:par>
                                <p:cTn id="12" presetID="12" presetClass="entr" presetSubtype="1"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p:tgtEl>
                                          <p:spTgt spid="6"/>
                                        </p:tgtEl>
                                        <p:attrNameLst>
                                          <p:attrName>ppt_y</p:attrName>
                                        </p:attrNameLst>
                                      </p:cBhvr>
                                      <p:tavLst>
                                        <p:tav tm="0">
                                          <p:val>
                                            <p:strVal val="#ppt_y-#ppt_h*1.125000"/>
                                          </p:val>
                                        </p:tav>
                                        <p:tav tm="100000">
                                          <p:val>
                                            <p:strVal val="#ppt_y"/>
                                          </p:val>
                                        </p:tav>
                                      </p:tavLst>
                                    </p:anim>
                                    <p:animEffect transition="in" filter="wipe(down)">
                                      <p:cBhvr>
                                        <p:cTn id="15" dur="1000"/>
                                        <p:tgtEl>
                                          <p:spTgt spid="6"/>
                                        </p:tgtEl>
                                      </p:cBhvr>
                                    </p:animEffect>
                                  </p:childTnLst>
                                </p:cTn>
                              </p:par>
                            </p:childTnLst>
                          </p:cTn>
                        </p:par>
                        <p:par>
                          <p:cTn id="16" fill="hold">
                            <p:stCondLst>
                              <p:cond delay="2000"/>
                            </p:stCondLst>
                            <p:childTnLst>
                              <p:par>
                                <p:cTn id="17" presetID="12" presetClass="entr" presetSubtype="1"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p:tgtEl>
                                          <p:spTgt spid="7"/>
                                        </p:tgtEl>
                                        <p:attrNameLst>
                                          <p:attrName>ppt_y</p:attrName>
                                        </p:attrNameLst>
                                      </p:cBhvr>
                                      <p:tavLst>
                                        <p:tav tm="0">
                                          <p:val>
                                            <p:strVal val="#ppt_y-#ppt_h*1.125000"/>
                                          </p:val>
                                        </p:tav>
                                        <p:tav tm="100000">
                                          <p:val>
                                            <p:strVal val="#ppt_y"/>
                                          </p:val>
                                        </p:tav>
                                      </p:tavLst>
                                    </p:anim>
                                    <p:animEffect transition="in" filter="wipe(down)">
                                      <p:cBhvr>
                                        <p:cTn id="20" dur="1000"/>
                                        <p:tgtEl>
                                          <p:spTgt spid="7"/>
                                        </p:tgtEl>
                                      </p:cBhvr>
                                    </p:animEffect>
                                  </p:childTnLst>
                                </p:cTn>
                              </p:par>
                            </p:childTnLst>
                          </p:cTn>
                        </p:par>
                        <p:par>
                          <p:cTn id="21" fill="hold">
                            <p:stCondLst>
                              <p:cond delay="3000"/>
                            </p:stCondLst>
                            <p:childTnLst>
                              <p:par>
                                <p:cTn id="22" presetID="12" presetClass="entr" presetSubtype="1"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1000"/>
                                        <p:tgtEl>
                                          <p:spTgt spid="8"/>
                                        </p:tgtEl>
                                        <p:attrNameLst>
                                          <p:attrName>ppt_y</p:attrName>
                                        </p:attrNameLst>
                                      </p:cBhvr>
                                      <p:tavLst>
                                        <p:tav tm="0">
                                          <p:val>
                                            <p:strVal val="#ppt_y-#ppt_h*1.125000"/>
                                          </p:val>
                                        </p:tav>
                                        <p:tav tm="100000">
                                          <p:val>
                                            <p:strVal val="#ppt_y"/>
                                          </p:val>
                                        </p:tav>
                                      </p:tavLst>
                                    </p:anim>
                                    <p:animEffect transition="in" filter="wipe(down)">
                                      <p:cBhvr>
                                        <p:cTn id="25" dur="1000"/>
                                        <p:tgtEl>
                                          <p:spTgt spid="8"/>
                                        </p:tgtEl>
                                      </p:cBhvr>
                                    </p:animEffect>
                                  </p:childTnLst>
                                </p:cTn>
                              </p:par>
                            </p:childTnLst>
                          </p:cTn>
                        </p:par>
                        <p:par>
                          <p:cTn id="26" fill="hold">
                            <p:stCondLst>
                              <p:cond delay="4000"/>
                            </p:stCondLst>
                            <p:childTnLst>
                              <p:par>
                                <p:cTn id="27" presetID="12" presetClass="entr" presetSubtype="1"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1000"/>
                                        <p:tgtEl>
                                          <p:spTgt spid="9"/>
                                        </p:tgtEl>
                                        <p:attrNameLst>
                                          <p:attrName>ppt_y</p:attrName>
                                        </p:attrNameLst>
                                      </p:cBhvr>
                                      <p:tavLst>
                                        <p:tav tm="0">
                                          <p:val>
                                            <p:strVal val="#ppt_y-#ppt_h*1.125000"/>
                                          </p:val>
                                        </p:tav>
                                        <p:tav tm="100000">
                                          <p:val>
                                            <p:strVal val="#ppt_y"/>
                                          </p:val>
                                        </p:tav>
                                      </p:tavLst>
                                    </p:anim>
                                    <p:animEffect transition="in" filter="wipe(down)">
                                      <p:cBhvr>
                                        <p:cTn id="30" dur="1000"/>
                                        <p:tgtEl>
                                          <p:spTgt spid="9"/>
                                        </p:tgtEl>
                                      </p:cBhvr>
                                    </p:animEffect>
                                  </p:childTnLst>
                                </p:cTn>
                              </p:par>
                            </p:childTnLst>
                          </p:cTn>
                        </p:par>
                        <p:par>
                          <p:cTn id="31" fill="hold">
                            <p:stCondLst>
                              <p:cond delay="5000"/>
                            </p:stCondLst>
                            <p:childTnLst>
                              <p:par>
                                <p:cTn id="32" presetID="12" presetClass="entr" presetSubtype="1" fill="hold" nodeType="after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1000"/>
                                        <p:tgtEl>
                                          <p:spTgt spid="10"/>
                                        </p:tgtEl>
                                        <p:attrNameLst>
                                          <p:attrName>ppt_y</p:attrName>
                                        </p:attrNameLst>
                                      </p:cBhvr>
                                      <p:tavLst>
                                        <p:tav tm="0">
                                          <p:val>
                                            <p:strVal val="#ppt_y-#ppt_h*1.125000"/>
                                          </p:val>
                                        </p:tav>
                                        <p:tav tm="100000">
                                          <p:val>
                                            <p:strVal val="#ppt_y"/>
                                          </p:val>
                                        </p:tav>
                                      </p:tavLst>
                                    </p:anim>
                                    <p:animEffect transition="in" filter="wipe(down)">
                                      <p:cBhvr>
                                        <p:cTn id="3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2984" cy="6858000"/>
          </a:xfrm>
          <a:prstGeom prst="rect">
            <a:avLst/>
          </a:prstGeom>
        </p:spPr>
      </p:pic>
    </p:spTree>
    <p:extLst>
      <p:ext uri="{BB962C8B-B14F-4D97-AF65-F5344CB8AC3E}">
        <p14:creationId xmlns:p14="http://schemas.microsoft.com/office/powerpoint/2010/main" val="2559586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518751" y="1167451"/>
            <a:ext cx="4304747" cy="3053973"/>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Picture 2" descr="slide6-1-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16000"/>
            <a:ext cx="3947160" cy="1908048"/>
          </a:xfrm>
          <a:prstGeom prst="rect">
            <a:avLst/>
          </a:prstGeom>
        </p:spPr>
      </p:pic>
      <p:pic>
        <p:nvPicPr>
          <p:cNvPr id="5" name="Picture 4" descr="slide6-2-0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563621"/>
            <a:ext cx="9144000" cy="2294379"/>
          </a:xfrm>
          <a:prstGeom prst="rect">
            <a:avLst/>
          </a:prstGeom>
        </p:spPr>
      </p:pic>
      <p:pic>
        <p:nvPicPr>
          <p:cNvPr id="6" name="Picture 5" descr="slide6-3-0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919472"/>
            <a:ext cx="2734056" cy="1938528"/>
          </a:xfrm>
          <a:prstGeom prst="rect">
            <a:avLst/>
          </a:prstGeom>
        </p:spPr>
      </p:pic>
      <p:pic>
        <p:nvPicPr>
          <p:cNvPr id="7" name="Picture 6" descr="slide6-4-01.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34056" y="4919472"/>
            <a:ext cx="1688592" cy="1597152"/>
          </a:xfrm>
          <a:prstGeom prst="rect">
            <a:avLst/>
          </a:prstGeom>
        </p:spPr>
      </p:pic>
      <p:pic>
        <p:nvPicPr>
          <p:cNvPr id="8" name="Picture 7" descr="slide6-5-01.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9600" y="5554133"/>
            <a:ext cx="646176" cy="344424"/>
          </a:xfrm>
          <a:prstGeom prst="rect">
            <a:avLst/>
          </a:prstGeom>
        </p:spPr>
      </p:pic>
      <p:pic>
        <p:nvPicPr>
          <p:cNvPr id="9" name="Picture 8" descr="slide6-6-01.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93733" y="4837176"/>
            <a:ext cx="2386584" cy="2020824"/>
          </a:xfrm>
          <a:prstGeom prst="rect">
            <a:avLst/>
          </a:prstGeom>
        </p:spPr>
      </p:pic>
      <p:pic>
        <p:nvPicPr>
          <p:cNvPr id="2" name="Picture 1" descr="slide5-1-01.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25267" y="4911005"/>
            <a:ext cx="1502664" cy="1566672"/>
          </a:xfrm>
          <a:prstGeom prst="rect">
            <a:avLst/>
          </a:prstGeom>
        </p:spPr>
      </p:pic>
      <p:pic>
        <p:nvPicPr>
          <p:cNvPr id="4" name="Picture 3" descr="slide5-1a-01.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64272" y="5604935"/>
            <a:ext cx="527304" cy="274320"/>
          </a:xfrm>
          <a:prstGeom prst="rect">
            <a:avLst/>
          </a:prstGeom>
        </p:spPr>
      </p:pic>
    </p:spTree>
    <p:extLst>
      <p:ext uri="{BB962C8B-B14F-4D97-AF65-F5344CB8AC3E}">
        <p14:creationId xmlns:p14="http://schemas.microsoft.com/office/powerpoint/2010/main" val="289091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2000"/>
                                        <p:tgtEl>
                                          <p:spTgt spid="11"/>
                                        </p:tgtEl>
                                      </p:cBhvr>
                                    </p:animEffect>
                                  </p:childTnLst>
                                </p:cTn>
                              </p:par>
                              <p:par>
                                <p:cTn id="11" presetID="10" presetClass="entr" presetSubtype="0" fill="hold" nodeType="with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childTnLst>
                                </p:cTn>
                              </p:par>
                              <p:par>
                                <p:cTn id="14" presetID="10" presetClass="entr" presetSubtype="0" fill="hold" nodeType="withEffect">
                                  <p:stCondLst>
                                    <p:cond delay="10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childTnLst>
                                </p:cTn>
                              </p:par>
                            </p:childTnLst>
                          </p:cTn>
                        </p:par>
                        <p:par>
                          <p:cTn id="17" fill="hold">
                            <p:stCondLst>
                              <p:cond delay="2000"/>
                            </p:stCondLst>
                            <p:childTnLst>
                              <p:par>
                                <p:cTn id="18" presetID="12" presetClass="entr" presetSubtype="8"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1000"/>
                                        <p:tgtEl>
                                          <p:spTgt spid="7"/>
                                        </p:tgtEl>
                                        <p:attrNameLst>
                                          <p:attrName>ppt_x</p:attrName>
                                        </p:attrNameLst>
                                      </p:cBhvr>
                                      <p:tavLst>
                                        <p:tav tm="0">
                                          <p:val>
                                            <p:strVal val="#ppt_x-#ppt_w*1.125000"/>
                                          </p:val>
                                        </p:tav>
                                        <p:tav tm="100000">
                                          <p:val>
                                            <p:strVal val="#ppt_x"/>
                                          </p:val>
                                        </p:tav>
                                      </p:tavLst>
                                    </p:anim>
                                    <p:animEffect transition="in" filter="wipe(right)">
                                      <p:cBhvr>
                                        <p:cTn id="21" dur="1000"/>
                                        <p:tgtEl>
                                          <p:spTgt spid="7"/>
                                        </p:tgtEl>
                                      </p:cBhvr>
                                    </p:animEffect>
                                  </p:childTnLst>
                                </p:cTn>
                              </p:par>
                              <p:par>
                                <p:cTn id="22" presetID="10" presetClass="entr" presetSubtype="0" fill="hold" nodeType="withEffect">
                                  <p:stCondLst>
                                    <p:cond delay="100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childTnLst>
                                </p:cTn>
                              </p:par>
                            </p:childTnLst>
                          </p:cTn>
                        </p:par>
                        <p:par>
                          <p:cTn id="25" fill="hold">
                            <p:stCondLst>
                              <p:cond delay="4000"/>
                            </p:stCondLst>
                            <p:childTnLst>
                              <p:par>
                                <p:cTn id="26" presetID="10" presetClass="entr" presetSubtype="0"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childTnLst>
                                </p:cTn>
                              </p:par>
                              <p:par>
                                <p:cTn id="29" presetID="12" presetClass="entr" presetSubtype="8"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1000"/>
                                        <p:tgtEl>
                                          <p:spTgt spid="2"/>
                                        </p:tgtEl>
                                        <p:attrNameLst>
                                          <p:attrName>ppt_x</p:attrName>
                                        </p:attrNameLst>
                                      </p:cBhvr>
                                      <p:tavLst>
                                        <p:tav tm="0">
                                          <p:val>
                                            <p:strVal val="#ppt_x-#ppt_w*1.125000"/>
                                          </p:val>
                                        </p:tav>
                                        <p:tav tm="100000">
                                          <p:val>
                                            <p:strVal val="#ppt_x"/>
                                          </p:val>
                                        </p:tav>
                                      </p:tavLst>
                                    </p:anim>
                                    <p:animEffect transition="in" filter="wipe(right)">
                                      <p:cBhvr>
                                        <p:cTn id="32" dur="1000"/>
                                        <p:tgtEl>
                                          <p:spTgt spid="2"/>
                                        </p:tgtEl>
                                      </p:cBhvr>
                                    </p:animEffect>
                                  </p:childTnLst>
                                </p:cTn>
                              </p:par>
                              <p:par>
                                <p:cTn id="33" presetID="10" presetClass="entr" presetSubtype="0" fill="hold" nodeType="withEffect">
                                  <p:stCondLst>
                                    <p:cond delay="100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2984" cy="6858000"/>
          </a:xfrm>
          <a:prstGeom prst="rect">
            <a:avLst/>
          </a:prstGeom>
        </p:spPr>
      </p:pic>
    </p:spTree>
    <p:extLst>
      <p:ext uri="{BB962C8B-B14F-4D97-AF65-F5344CB8AC3E}">
        <p14:creationId xmlns:p14="http://schemas.microsoft.com/office/powerpoint/2010/main" val="2126265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709916" y="1206787"/>
            <a:ext cx="4254274" cy="2990884"/>
          </a:xfrm>
          <a:prstGeom prst="rect">
            <a:avLst/>
          </a:prstGeom>
          <a:noFill/>
          <a:extLst>
            <a:ext uri="{909E8E84-426E-40dd-AFC4-6F175D3DCCD1}">
              <a14:hiddenFill xmlns="" xmlns:a14="http://schemas.microsoft.com/office/drawing/2010/main">
                <a:solidFill>
                  <a:srgbClr val="FFFFFF"/>
                </a:solidFill>
              </a14:hiddenFill>
            </a:ext>
          </a:extLst>
        </p:spPr>
      </p:pic>
      <p:pic>
        <p:nvPicPr>
          <p:cNvPr id="2" name="Picture 1" descr="GEMR-Thematic_PPT_artwork-v3-8a-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42991"/>
            <a:ext cx="4123944" cy="3154680"/>
          </a:xfrm>
          <a:prstGeom prst="rect">
            <a:avLst/>
          </a:prstGeom>
        </p:spPr>
      </p:pic>
      <p:pic>
        <p:nvPicPr>
          <p:cNvPr id="3" name="Picture 2" descr="slide8-2-0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968870"/>
            <a:ext cx="9144000" cy="1889130"/>
          </a:xfrm>
          <a:prstGeom prst="rect">
            <a:avLst/>
          </a:prstGeom>
        </p:spPr>
      </p:pic>
      <p:pic>
        <p:nvPicPr>
          <p:cNvPr id="5" name="Picture 4" descr="slide8-3-0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59" y="5300134"/>
            <a:ext cx="1505712" cy="1207008"/>
          </a:xfrm>
          <a:prstGeom prst="rect">
            <a:avLst/>
          </a:prstGeom>
        </p:spPr>
      </p:pic>
      <p:pic>
        <p:nvPicPr>
          <p:cNvPr id="6" name="Picture 5" descr="slide8-4-01.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9960" y="5774267"/>
            <a:ext cx="539496" cy="246888"/>
          </a:xfrm>
          <a:prstGeom prst="rect">
            <a:avLst/>
          </a:prstGeom>
        </p:spPr>
      </p:pic>
      <p:pic>
        <p:nvPicPr>
          <p:cNvPr id="7" name="Picture 6" descr="slide8-5-01.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27666" y="4910328"/>
            <a:ext cx="1981200" cy="1947672"/>
          </a:xfrm>
          <a:prstGeom prst="rect">
            <a:avLst/>
          </a:prstGeom>
        </p:spPr>
      </p:pic>
    </p:spTree>
    <p:extLst>
      <p:ext uri="{BB962C8B-B14F-4D97-AF65-F5344CB8AC3E}">
        <p14:creationId xmlns:p14="http://schemas.microsoft.com/office/powerpoint/2010/main" val="2486114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par>
                                <p:cTn id="11" presetID="10" presetClass="entr" presetSubtype="0" fill="hold" nodeType="withEffect">
                                  <p:stCondLst>
                                    <p:cond delay="5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childTnLst>
                                </p:cTn>
                              </p:par>
                            </p:childTnLst>
                          </p:cTn>
                        </p:par>
                        <p:par>
                          <p:cTn id="14" fill="hold">
                            <p:stCondLst>
                              <p:cond delay="2000"/>
                            </p:stCondLst>
                            <p:childTnLst>
                              <p:par>
                                <p:cTn id="15" presetID="21" presetClass="entr" presetSubtype="1"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1000"/>
                                        <p:tgtEl>
                                          <p:spTgt spid="5"/>
                                        </p:tgtEl>
                                      </p:cBhvr>
                                    </p:animEffect>
                                  </p:childTnLst>
                                </p:cTn>
                              </p:par>
                              <p:par>
                                <p:cTn id="18" presetID="10" presetClass="entr" presetSubtype="0" fill="hold" nodeType="withEffect">
                                  <p:stCondLst>
                                    <p:cond delay="50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childTnLst>
                                </p:cTn>
                              </p:par>
                              <p:par>
                                <p:cTn id="21" presetID="9"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dissolve">
                                      <p:cBhvr>
                                        <p:cTn id="2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UNesco11 FFF.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5189" y="1071323"/>
            <a:ext cx="4498280" cy="3180815"/>
          </a:xfrm>
          <a:prstGeom prst="rect">
            <a:avLst/>
          </a:prstGeom>
        </p:spPr>
      </p:pic>
      <p:pic>
        <p:nvPicPr>
          <p:cNvPr id="4" name="Picture 3" descr="GEMR-Thematic_PPT_artwork-v3-9a-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75840"/>
            <a:ext cx="3797808" cy="3477768"/>
          </a:xfrm>
          <a:prstGeom prst="rect">
            <a:avLst/>
          </a:prstGeom>
        </p:spPr>
      </p:pic>
      <p:pic>
        <p:nvPicPr>
          <p:cNvPr id="3" name="Picture 2" descr="slide9-1-0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005434"/>
            <a:ext cx="9144000" cy="1852566"/>
          </a:xfrm>
          <a:prstGeom prst="rect">
            <a:avLst/>
          </a:prstGeom>
        </p:spPr>
      </p:pic>
      <p:pic>
        <p:nvPicPr>
          <p:cNvPr id="16" name="Picture 15" descr="slide9-7-0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812792"/>
            <a:ext cx="2438400" cy="2045208"/>
          </a:xfrm>
          <a:prstGeom prst="rect">
            <a:avLst/>
          </a:prstGeom>
        </p:spPr>
      </p:pic>
    </p:spTree>
    <p:extLst>
      <p:ext uri="{BB962C8B-B14F-4D97-AF65-F5344CB8AC3E}">
        <p14:creationId xmlns:p14="http://schemas.microsoft.com/office/powerpoint/2010/main" val="530976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0"/>
                                        <p:tgtEl>
                                          <p:spTgt spid="9"/>
                                        </p:tgtEl>
                                      </p:cBhvr>
                                    </p:animEffect>
                                  </p:childTnLst>
                                </p:cTn>
                              </p:par>
                              <p:par>
                                <p:cTn id="11" presetID="10" presetClass="entr" presetSubtype="0" fill="hold" nodeType="withEffect">
                                  <p:stCondLst>
                                    <p:cond delay="5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childTnLst>
                                </p:cTn>
                              </p:par>
                              <p:par>
                                <p:cTn id="14" presetID="49" presetClass="entr" presetSubtype="0" decel="100000" fill="hold" nodeType="withEffect">
                                  <p:stCondLst>
                                    <p:cond delay="1000"/>
                                  </p:stCondLst>
                                  <p:childTnLst>
                                    <p:set>
                                      <p:cBhvr>
                                        <p:cTn id="15" dur="1" fill="hold">
                                          <p:stCondLst>
                                            <p:cond delay="0"/>
                                          </p:stCondLst>
                                        </p:cTn>
                                        <p:tgtEl>
                                          <p:spTgt spid="16"/>
                                        </p:tgtEl>
                                        <p:attrNameLst>
                                          <p:attrName>style.visibility</p:attrName>
                                        </p:attrNameLst>
                                      </p:cBhvr>
                                      <p:to>
                                        <p:strVal val="visible"/>
                                      </p:to>
                                    </p:set>
                                    <p:anim calcmode="lin" valueType="num">
                                      <p:cBhvr>
                                        <p:cTn id="16" dur="1000" fill="hold"/>
                                        <p:tgtEl>
                                          <p:spTgt spid="16"/>
                                        </p:tgtEl>
                                        <p:attrNameLst>
                                          <p:attrName>ppt_w</p:attrName>
                                        </p:attrNameLst>
                                      </p:cBhvr>
                                      <p:tavLst>
                                        <p:tav tm="0">
                                          <p:val>
                                            <p:fltVal val="0"/>
                                          </p:val>
                                        </p:tav>
                                        <p:tav tm="100000">
                                          <p:val>
                                            <p:strVal val="#ppt_w"/>
                                          </p:val>
                                        </p:tav>
                                      </p:tavLst>
                                    </p:anim>
                                    <p:anim calcmode="lin" valueType="num">
                                      <p:cBhvr>
                                        <p:cTn id="17" dur="1000" fill="hold"/>
                                        <p:tgtEl>
                                          <p:spTgt spid="16"/>
                                        </p:tgtEl>
                                        <p:attrNameLst>
                                          <p:attrName>ppt_h</p:attrName>
                                        </p:attrNameLst>
                                      </p:cBhvr>
                                      <p:tavLst>
                                        <p:tav tm="0">
                                          <p:val>
                                            <p:fltVal val="0"/>
                                          </p:val>
                                        </p:tav>
                                        <p:tav tm="100000">
                                          <p:val>
                                            <p:strVal val="#ppt_h"/>
                                          </p:val>
                                        </p:tav>
                                      </p:tavLst>
                                    </p:anim>
                                    <p:anim calcmode="lin" valueType="num">
                                      <p:cBhvr>
                                        <p:cTn id="18" dur="1000" fill="hold"/>
                                        <p:tgtEl>
                                          <p:spTgt spid="16"/>
                                        </p:tgtEl>
                                        <p:attrNameLst>
                                          <p:attrName>style.rotation</p:attrName>
                                        </p:attrNameLst>
                                      </p:cBhvr>
                                      <p:tavLst>
                                        <p:tav tm="0">
                                          <p:val>
                                            <p:fltVal val="360"/>
                                          </p:val>
                                        </p:tav>
                                        <p:tav tm="100000">
                                          <p:val>
                                            <p:fltVal val="0"/>
                                          </p:val>
                                        </p:tav>
                                      </p:tavLst>
                                    </p:anim>
                                    <p:animEffect transition="in" filter="fade">
                                      <p:cBhvr>
                                        <p:cTn id="19"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5423</TotalTime>
  <Words>2267</Words>
  <Application>Microsoft Office PowerPoint</Application>
  <PresentationFormat>On-screen Show (4:3)</PresentationFormat>
  <Paragraphs>124</Paragraphs>
  <Slides>18</Slides>
  <Notes>18</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Shannon</dc:creator>
  <cp:lastModifiedBy>Redman, Katharine</cp:lastModifiedBy>
  <cp:revision>179</cp:revision>
  <dcterms:created xsi:type="dcterms:W3CDTF">2017-10-04T13:07:13Z</dcterms:created>
  <dcterms:modified xsi:type="dcterms:W3CDTF">2017-10-21T09:03:59Z</dcterms:modified>
</cp:coreProperties>
</file>