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60" r:id="rId1"/>
    <p:sldMasterId id="2147483661" r:id="rId2"/>
    <p:sldMasterId id="2147483662" r:id="rId3"/>
    <p:sldMasterId id="2147483664" r:id="rId4"/>
    <p:sldMasterId id="2147483665" r:id="rId5"/>
  </p:sldMasterIdLst>
  <p:notesMasterIdLst>
    <p:notesMasterId r:id="rId44"/>
  </p:notesMasterIdLst>
  <p:sldIdLst>
    <p:sldId id="256" r:id="rId6"/>
    <p:sldId id="325" r:id="rId7"/>
    <p:sldId id="329" r:id="rId8"/>
    <p:sldId id="303" r:id="rId9"/>
    <p:sldId id="328" r:id="rId10"/>
    <p:sldId id="304" r:id="rId11"/>
    <p:sldId id="331" r:id="rId12"/>
    <p:sldId id="332" r:id="rId13"/>
    <p:sldId id="326" r:id="rId14"/>
    <p:sldId id="302" r:id="rId15"/>
    <p:sldId id="299" r:id="rId16"/>
    <p:sldId id="257" r:id="rId17"/>
    <p:sldId id="330" r:id="rId18"/>
    <p:sldId id="327" r:id="rId19"/>
    <p:sldId id="308" r:id="rId20"/>
    <p:sldId id="309" r:id="rId21"/>
    <p:sldId id="306" r:id="rId22"/>
    <p:sldId id="263" r:id="rId23"/>
    <p:sldId id="312" r:id="rId24"/>
    <p:sldId id="264" r:id="rId25"/>
    <p:sldId id="313" r:id="rId26"/>
    <p:sldId id="311" r:id="rId27"/>
    <p:sldId id="310" r:id="rId28"/>
    <p:sldId id="294" r:id="rId29"/>
    <p:sldId id="295" r:id="rId30"/>
    <p:sldId id="266" r:id="rId31"/>
    <p:sldId id="321" r:id="rId32"/>
    <p:sldId id="320" r:id="rId33"/>
    <p:sldId id="319" r:id="rId34"/>
    <p:sldId id="278" r:id="rId35"/>
    <p:sldId id="318" r:id="rId36"/>
    <p:sldId id="322" r:id="rId37"/>
    <p:sldId id="317" r:id="rId38"/>
    <p:sldId id="282" r:id="rId39"/>
    <p:sldId id="324" r:id="rId40"/>
    <p:sldId id="323" r:id="rId41"/>
    <p:sldId id="316" r:id="rId42"/>
    <p:sldId id="286" r:id="rId43"/>
  </p:sldIdLst>
  <p:sldSz cx="9144000" cy="6858000" type="screen4x3"/>
  <p:notesSz cx="6794500" cy="9931400"/>
  <p:embeddedFontLst>
    <p:embeddedFont>
      <p:font typeface="Raleway heavy" panose="020B0604020202020204" charset="0"/>
      <p:bold r:id="rId45"/>
    </p:embeddedFont>
    <p:embeddedFont>
      <p:font typeface="Raleway" panose="020B0604020202020204" charset="0"/>
      <p:bold r:id="rId46"/>
    </p:embeddedFont>
    <p:embeddedFont>
      <p:font typeface="Calibri" panose="020F050202020403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e redman" initials="" lastIdx="1" clrIdx="0"/>
  <p:cmAuthor id="1" name="Redman, Katharine" initials="RK" lastIdx="1" clrIdx="1"/>
  <p:cmAuthor id="2" name="Smith, William" initials="SW" lastIdx="2"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F1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988" autoAdjust="0"/>
  </p:normalViewPr>
  <p:slideViewPr>
    <p:cSldViewPr>
      <p:cViewPr varScale="1">
        <p:scale>
          <a:sx n="59" d="100"/>
          <a:sy n="59" d="100"/>
        </p:scale>
        <p:origin x="102" y="7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4.fntdata"/><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file:///\\hqfs\OurDrive\ED\ProgrammeExecution\GlobalEducationMonitoringReport_GEMR\4.Production_Distribution\2016%20Report\Proofs\Chapters\Chapter%207%20-%20PROJECTIONS\To%20layout\Copy-editing%20-%20Graphs%207%20-%20FINAL.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hqfs\OurDrive\ED\ProgrammeExecution\GlobalEducationMonitoringReport_GEMR\4.Production_Distribution\2016%20Report\Proofs\Chapters\Chapter%202%20-%20PROSPERITY\To%20layout\Prosperity%20figures%20-%20for%20layout.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44203849518801"/>
          <c:y val="4.1844977090099697E-2"/>
          <c:w val="0.82989129483814505"/>
          <c:h val="0.88818263054890401"/>
        </c:manualLayout>
      </c:layout>
      <c:lineChart>
        <c:grouping val="standard"/>
        <c:varyColors val="0"/>
        <c:ser>
          <c:idx val="0"/>
          <c:order val="0"/>
          <c:tx>
            <c:strRef>
              <c:f>'7.4'!$B$4</c:f>
              <c:strCache>
                <c:ptCount val="1"/>
                <c:pt idx="0">
                  <c:v>Trend scenario: education expanding at past trends</c:v>
                </c:pt>
              </c:strCache>
            </c:strRef>
          </c:tx>
          <c:spPr>
            <a:ln w="19050" cap="rnd">
              <a:solidFill>
                <a:schemeClr val="tx1"/>
              </a:solidFill>
              <a:round/>
            </a:ln>
            <a:effectLst/>
          </c:spPr>
          <c:marker>
            <c:symbol val="none"/>
          </c:marker>
          <c:dLbls>
            <c:dLbl>
              <c:idx val="2"/>
              <c:layout>
                <c:manualLayout>
                  <c:x val="-2.5000000000000001E-2"/>
                  <c:y val="-3.42367994373542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922D-4346-AF29-1EBD586B998F}"/>
                </c:ext>
              </c:extLst>
            </c:dLbl>
            <c:dLbl>
              <c:idx val="6"/>
              <c:layout>
                <c:manualLayout>
                  <c:x val="-2.5000000000000099E-2"/>
                  <c:y val="-2.26088807740062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922D-4346-AF29-1EBD586B998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'7.4'!$D$3:$L$3</c:f>
              <c:numCache>
                <c:formatCode>General</c:formatCode>
                <c:ptCount val="9"/>
                <c:pt idx="0">
                  <c:v>2020</c:v>
                </c:pt>
                <c:pt idx="1">
                  <c:v>2025</c:v>
                </c:pt>
                <c:pt idx="2">
                  <c:v>2030</c:v>
                </c:pt>
                <c:pt idx="3">
                  <c:v>2035</c:v>
                </c:pt>
                <c:pt idx="4">
                  <c:v>2040</c:v>
                </c:pt>
                <c:pt idx="5">
                  <c:v>2045</c:v>
                </c:pt>
                <c:pt idx="6">
                  <c:v>2050</c:v>
                </c:pt>
                <c:pt idx="7">
                  <c:v>2055</c:v>
                </c:pt>
                <c:pt idx="8">
                  <c:v>2060</c:v>
                </c:pt>
              </c:numCache>
            </c:numRef>
          </c:cat>
          <c:val>
            <c:numRef>
              <c:f>'7.4'!$D$4:$L$4</c:f>
              <c:numCache>
                <c:formatCode>0</c:formatCode>
                <c:ptCount val="9"/>
                <c:pt idx="0">
                  <c:v>40.169077032818201</c:v>
                </c:pt>
                <c:pt idx="1">
                  <c:v>34.334608265982673</c:v>
                </c:pt>
                <c:pt idx="2">
                  <c:v>28.282151837384099</c:v>
                </c:pt>
                <c:pt idx="3">
                  <c:v>22.383885347080799</c:v>
                </c:pt>
                <c:pt idx="4">
                  <c:v>17.064367233880091</c:v>
                </c:pt>
                <c:pt idx="5">
                  <c:v>12.609296498285699</c:v>
                </c:pt>
                <c:pt idx="6">
                  <c:v>9.0995136393931126</c:v>
                </c:pt>
                <c:pt idx="7">
                  <c:v>6.4296004987436399</c:v>
                </c:pt>
                <c:pt idx="8">
                  <c:v>4.4424908136482699</c:v>
                </c:pt>
              </c:numCache>
            </c:numRef>
          </c:val>
          <c:smooth val="0"/>
          <c:extLst>
            <c:ext xmlns:c16="http://schemas.microsoft.com/office/drawing/2014/chart" uri="{C3380CC4-5D6E-409C-BE32-E72D297353CC}">
              <c16:uniqueId val="{00000000-922D-4346-AF29-1EBD586B998F}"/>
            </c:ext>
          </c:extLst>
        </c:ser>
        <c:ser>
          <c:idx val="1"/>
          <c:order val="1"/>
          <c:tx>
            <c:strRef>
              <c:f>'7.4'!#REF!</c:f>
              <c:strCache>
                <c:ptCount val="1"/>
                <c:pt idx="0">
                  <c:v>#REF!</c:v>
                </c:pt>
              </c:strCache>
            </c:strRef>
          </c:tx>
          <c:spPr>
            <a:ln w="19050" cap="rnd">
              <a:solidFill>
                <a:schemeClr val="bg1">
                  <a:lumMod val="75000"/>
                </a:schemeClr>
              </a:solidFill>
              <a:round/>
            </a:ln>
            <a:effectLst/>
          </c:spPr>
          <c:marker>
            <c:symbol val="none"/>
          </c:marker>
          <c:cat>
            <c:numRef>
              <c:f>'7.4'!$D$3:$L$3</c:f>
              <c:numCache>
                <c:formatCode>General</c:formatCode>
                <c:ptCount val="9"/>
                <c:pt idx="0">
                  <c:v>2020</c:v>
                </c:pt>
                <c:pt idx="1">
                  <c:v>2025</c:v>
                </c:pt>
                <c:pt idx="2">
                  <c:v>2030</c:v>
                </c:pt>
                <c:pt idx="3">
                  <c:v>2035</c:v>
                </c:pt>
                <c:pt idx="4">
                  <c:v>2040</c:v>
                </c:pt>
                <c:pt idx="5">
                  <c:v>2045</c:v>
                </c:pt>
                <c:pt idx="6">
                  <c:v>2050</c:v>
                </c:pt>
                <c:pt idx="7">
                  <c:v>2055</c:v>
                </c:pt>
                <c:pt idx="8">
                  <c:v>2060</c:v>
                </c:pt>
              </c:numCache>
            </c:numRef>
          </c:cat>
          <c:val>
            <c:numRef>
              <c:f>'7.4'!#REF!</c:f>
              <c:numCache>
                <c:formatCode>General</c:formatCode>
                <c:ptCount val="1"/>
                <c:pt idx="0">
                  <c:v>1</c:v>
                </c:pt>
              </c:numCache>
            </c:numRef>
          </c:val>
          <c:smooth val="0"/>
          <c:extLst>
            <c:ext xmlns:c16="http://schemas.microsoft.com/office/drawing/2014/chart" uri="{C3380CC4-5D6E-409C-BE32-E72D297353CC}">
              <c16:uniqueId val="{00000001-922D-4346-AF29-1EBD586B998F}"/>
            </c:ext>
          </c:extLst>
        </c:ser>
        <c:ser>
          <c:idx val="2"/>
          <c:order val="2"/>
          <c:tx>
            <c:strRef>
              <c:f>'7.4'!#REF!</c:f>
              <c:strCache>
                <c:ptCount val="1"/>
                <c:pt idx="0">
                  <c:v>#REF!</c:v>
                </c:pt>
              </c:strCache>
            </c:strRef>
          </c:tx>
          <c:spPr>
            <a:ln w="19050" cap="rnd">
              <a:solidFill>
                <a:schemeClr val="bg1">
                  <a:lumMod val="50000"/>
                </a:schemeClr>
              </a:solidFill>
              <a:round/>
            </a:ln>
            <a:effectLst/>
          </c:spPr>
          <c:marker>
            <c:symbol val="none"/>
          </c:marker>
          <c:cat>
            <c:numRef>
              <c:f>'7.4'!$D$3:$L$3</c:f>
              <c:numCache>
                <c:formatCode>General</c:formatCode>
                <c:ptCount val="9"/>
                <c:pt idx="0">
                  <c:v>2020</c:v>
                </c:pt>
                <c:pt idx="1">
                  <c:v>2025</c:v>
                </c:pt>
                <c:pt idx="2">
                  <c:v>2030</c:v>
                </c:pt>
                <c:pt idx="3">
                  <c:v>2035</c:v>
                </c:pt>
                <c:pt idx="4">
                  <c:v>2040</c:v>
                </c:pt>
                <c:pt idx="5">
                  <c:v>2045</c:v>
                </c:pt>
                <c:pt idx="6">
                  <c:v>2050</c:v>
                </c:pt>
                <c:pt idx="7">
                  <c:v>2055</c:v>
                </c:pt>
                <c:pt idx="8">
                  <c:v>2060</c:v>
                </c:pt>
              </c:numCache>
            </c:numRef>
          </c:cat>
          <c:val>
            <c:numRef>
              <c:f>'7.4'!#REF!</c:f>
              <c:numCache>
                <c:formatCode>General</c:formatCode>
                <c:ptCount val="1"/>
                <c:pt idx="0">
                  <c:v>1</c:v>
                </c:pt>
              </c:numCache>
            </c:numRef>
          </c:val>
          <c:smooth val="0"/>
          <c:extLst>
            <c:ext xmlns:c16="http://schemas.microsoft.com/office/drawing/2014/chart" uri="{C3380CC4-5D6E-409C-BE32-E72D297353CC}">
              <c16:uniqueId val="{00000002-922D-4346-AF29-1EBD586B998F}"/>
            </c:ext>
          </c:extLst>
        </c:ser>
        <c:ser>
          <c:idx val="3"/>
          <c:order val="3"/>
          <c:tx>
            <c:strRef>
              <c:f>'7.4'!$B$5</c:f>
              <c:strCache>
                <c:ptCount val="1"/>
                <c:pt idx="0">
                  <c:v>SDG 4.1 scenario: universal upper secondary completion by 2030</c:v>
                </c:pt>
              </c:strCache>
            </c:strRef>
          </c:tx>
          <c:spPr>
            <a:ln w="28575" cap="rnd">
              <a:solidFill>
                <a:schemeClr val="tx1"/>
              </a:solidFill>
              <a:round/>
            </a:ln>
            <a:effectLst/>
          </c:spPr>
          <c:marker>
            <c:symbol val="none"/>
          </c:marker>
          <c:dLbls>
            <c:dLbl>
              <c:idx val="2"/>
              <c:layout>
                <c:manualLayout>
                  <c:x val="-5.8333333333333397E-2"/>
                  <c:y val="3.804088826372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922D-4346-AF29-1EBD586B998F}"/>
                </c:ext>
              </c:extLst>
            </c:dLbl>
            <c:dLbl>
              <c:idx val="6"/>
              <c:layout>
                <c:manualLayout>
                  <c:x val="-4.5833442694663197E-2"/>
                  <c:y val="1.6400801108389401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3222222222222217E-2"/>
                      <c:h val="4.1788065524980732E-2"/>
                    </c:manualLayout>
                  </c15:layout>
                </c:ext>
                <c:ext xmlns:c16="http://schemas.microsoft.com/office/drawing/2014/chart" uri="{C3380CC4-5D6E-409C-BE32-E72D297353CC}">
                  <c16:uniqueId val="{00000006-922D-4346-AF29-1EBD586B998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'7.4'!$D$3:$L$3</c:f>
              <c:numCache>
                <c:formatCode>General</c:formatCode>
                <c:ptCount val="9"/>
                <c:pt idx="0">
                  <c:v>2020</c:v>
                </c:pt>
                <c:pt idx="1">
                  <c:v>2025</c:v>
                </c:pt>
                <c:pt idx="2">
                  <c:v>2030</c:v>
                </c:pt>
                <c:pt idx="3">
                  <c:v>2035</c:v>
                </c:pt>
                <c:pt idx="4">
                  <c:v>2040</c:v>
                </c:pt>
                <c:pt idx="5">
                  <c:v>2045</c:v>
                </c:pt>
                <c:pt idx="6">
                  <c:v>2050</c:v>
                </c:pt>
                <c:pt idx="7">
                  <c:v>2055</c:v>
                </c:pt>
                <c:pt idx="8">
                  <c:v>2060</c:v>
                </c:pt>
              </c:numCache>
            </c:numRef>
          </c:cat>
          <c:val>
            <c:numRef>
              <c:f>'7.4'!$D$5:$L$5</c:f>
              <c:numCache>
                <c:formatCode>0</c:formatCode>
                <c:ptCount val="9"/>
                <c:pt idx="0">
                  <c:v>40.380604518668257</c:v>
                </c:pt>
                <c:pt idx="1">
                  <c:v>32.351658196664573</c:v>
                </c:pt>
                <c:pt idx="2">
                  <c:v>23.605154017907498</c:v>
                </c:pt>
                <c:pt idx="3">
                  <c:v>15.5731565433403</c:v>
                </c:pt>
                <c:pt idx="4">
                  <c:v>9.1522208935013296</c:v>
                </c:pt>
                <c:pt idx="5">
                  <c:v>4.582197865610997</c:v>
                </c:pt>
                <c:pt idx="6">
                  <c:v>2.0172647650402902</c:v>
                </c:pt>
                <c:pt idx="7">
                  <c:v>0.85260152937645295</c:v>
                </c:pt>
                <c:pt idx="8">
                  <c:v>0.38154885680393102</c:v>
                </c:pt>
              </c:numCache>
            </c:numRef>
          </c:val>
          <c:smooth val="0"/>
          <c:extLst>
            <c:ext xmlns:c16="http://schemas.microsoft.com/office/drawing/2014/chart" uri="{C3380CC4-5D6E-409C-BE32-E72D297353CC}">
              <c16:uniqueId val="{00000003-922D-4346-AF29-1EBD586B998F}"/>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smooth val="0"/>
        <c:axId val="98391552"/>
        <c:axId val="44995648"/>
      </c:lineChart>
      <c:catAx>
        <c:axId val="983915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chemeClr val="tx1">
                    <a:lumMod val="65000"/>
                    <a:lumOff val="35000"/>
                  </a:schemeClr>
                </a:solidFill>
                <a:latin typeface="+mn-lt"/>
                <a:ea typeface="+mn-ea"/>
                <a:cs typeface="+mn-cs"/>
              </a:defRPr>
            </a:pPr>
            <a:endParaRPr lang="en-US"/>
          </a:p>
        </c:txPr>
        <c:crossAx val="44995648"/>
        <c:crosses val="autoZero"/>
        <c:auto val="1"/>
        <c:lblAlgn val="ctr"/>
        <c:lblOffset val="100"/>
        <c:tickLblSkip val="2"/>
        <c:noMultiLvlLbl val="0"/>
      </c:catAx>
      <c:valAx>
        <c:axId val="44995648"/>
        <c:scaling>
          <c:orientation val="minMax"/>
        </c:scaling>
        <c:delete val="0"/>
        <c:axPos val="l"/>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Raleway" panose="020B0003030101060003" pitchFamily="34" charset="0"/>
                    <a:ea typeface="+mn-ea"/>
                    <a:cs typeface="+mn-cs"/>
                  </a:defRPr>
                </a:pPr>
                <a:r>
                  <a:rPr lang="en-US" sz="1800" b="1" dirty="0" smtClean="0">
                    <a:latin typeface="Raleway" panose="020B0003030101060003" pitchFamily="34" charset="0"/>
                  </a:rPr>
                  <a:t>People</a:t>
                </a:r>
                <a:r>
                  <a:rPr lang="en-US" sz="1800" b="1" baseline="0" dirty="0" smtClean="0">
                    <a:latin typeface="Raleway" panose="020B0003030101060003" pitchFamily="34" charset="0"/>
                  </a:rPr>
                  <a:t> living in poverty </a:t>
                </a:r>
                <a:r>
                  <a:rPr lang="en-US" sz="1800" b="1" dirty="0" smtClean="0">
                    <a:latin typeface="Raleway" panose="020B0003030101060003" pitchFamily="34" charset="0"/>
                  </a:rPr>
                  <a:t>(%)</a:t>
                </a:r>
                <a:endParaRPr lang="en-US" sz="1800" b="1" dirty="0">
                  <a:latin typeface="Raleway" panose="020B0003030101060003" pitchFamily="34" charset="0"/>
                </a:endParaRPr>
              </a:p>
            </c:rich>
          </c:tx>
          <c:layout>
            <c:manualLayout>
              <c:xMode val="edge"/>
              <c:yMode val="edge"/>
              <c:x val="2.84767006404964E-2"/>
              <c:y val="0.123577469482981"/>
            </c:manualLayout>
          </c:layout>
          <c:overlay val="0"/>
          <c:spPr>
            <a:noFill/>
            <a:ln>
              <a:noFill/>
            </a:ln>
            <a:effectLst/>
          </c:spPr>
        </c:title>
        <c:numFmt formatCode="#,##0" sourceLinked="0"/>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391552"/>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28759711286089201"/>
          <c:y val="4.3380490760302003E-2"/>
          <c:w val="0.692958442694663"/>
          <c:h val="0.15801233547495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'2.4'!$B$4</c:f>
              <c:strCache>
                <c:ptCount val="1"/>
                <c:pt idx="0">
                  <c:v>Tertiary</c:v>
                </c:pt>
              </c:strCache>
            </c:strRef>
          </c:tx>
          <c:spPr>
            <a:ln w="28575" cap="rnd">
              <a:noFill/>
              <a:round/>
            </a:ln>
            <a:effectLst/>
          </c:spPr>
          <c:marker>
            <c:symbol val="square"/>
            <c:size val="10"/>
            <c:spPr>
              <a:solidFill>
                <a:srgbClr val="FF0000"/>
              </a:solidFill>
              <a:ln w="9525" cap="flat">
                <a:solidFill>
                  <a:schemeClr val="accent1"/>
                </a:solidFill>
              </a:ln>
              <a:effectLst/>
            </c:spPr>
          </c:marker>
          <c:cat>
            <c:strRef>
              <c:f>'2.4'!$A$5:$A$9</c:f>
              <c:strCache>
                <c:ptCount val="5"/>
                <c:pt idx="0">
                  <c:v>Yunnan province (China)</c:v>
                </c:pt>
                <c:pt idx="1">
                  <c:v>Kenya</c:v>
                </c:pt>
                <c:pt idx="2">
                  <c:v>Ukraine*</c:v>
                </c:pt>
                <c:pt idx="3">
                  <c:v>Viet Nam</c:v>
                </c:pt>
                <c:pt idx="4">
                  <c:v>TFYR Macedonia*</c:v>
                </c:pt>
              </c:strCache>
            </c:strRef>
          </c:cat>
          <c:val>
            <c:numRef>
              <c:f>'2.4'!$B$5:$B$9</c:f>
              <c:numCache>
                <c:formatCode>General</c:formatCode>
                <c:ptCount val="5"/>
                <c:pt idx="0">
                  <c:v>1.91</c:v>
                </c:pt>
                <c:pt idx="1">
                  <c:v>2.19</c:v>
                </c:pt>
                <c:pt idx="2">
                  <c:v>2.37</c:v>
                </c:pt>
                <c:pt idx="3">
                  <c:v>3.39</c:v>
                </c:pt>
                <c:pt idx="4">
                  <c:v>3.65</c:v>
                </c:pt>
              </c:numCache>
            </c:numRef>
          </c:val>
          <c:smooth val="0"/>
          <c:extLst>
            <c:ext xmlns:c16="http://schemas.microsoft.com/office/drawing/2014/chart" uri="{C3380CC4-5D6E-409C-BE32-E72D297353CC}">
              <c16:uniqueId val="{00000000-6798-4AEC-BA8A-CF0795A74FD1}"/>
            </c:ext>
          </c:extLst>
        </c:ser>
        <c:ser>
          <c:idx val="1"/>
          <c:order val="1"/>
          <c:tx>
            <c:strRef>
              <c:f>'2.4'!$C$4</c:f>
              <c:strCache>
                <c:ptCount val="1"/>
                <c:pt idx="0">
                  <c:v>Upper secondary</c:v>
                </c:pt>
              </c:strCache>
            </c:strRef>
          </c:tx>
          <c:spPr>
            <a:ln w="28575" cap="rnd">
              <a:noFill/>
              <a:round/>
            </a:ln>
            <a:effectLst/>
          </c:spPr>
          <c:marker>
            <c:symbol val="diamond"/>
            <c:size val="10"/>
            <c:spPr>
              <a:solidFill>
                <a:srgbClr val="BBE0E3">
                  <a:lumMod val="50000"/>
                </a:srgbClr>
              </a:solidFill>
              <a:ln w="9525">
                <a:solidFill>
                  <a:schemeClr val="accent5">
                    <a:lumMod val="60000"/>
                    <a:lumOff val="40000"/>
                  </a:schemeClr>
                </a:solidFill>
              </a:ln>
              <a:effectLst/>
            </c:spPr>
          </c:marker>
          <c:cat>
            <c:strRef>
              <c:f>'2.4'!$A$5:$A$9</c:f>
              <c:strCache>
                <c:ptCount val="5"/>
                <c:pt idx="0">
                  <c:v>Yunnan province (China)</c:v>
                </c:pt>
                <c:pt idx="1">
                  <c:v>Kenya</c:v>
                </c:pt>
                <c:pt idx="2">
                  <c:v>Ukraine*</c:v>
                </c:pt>
                <c:pt idx="3">
                  <c:v>Viet Nam</c:v>
                </c:pt>
                <c:pt idx="4">
                  <c:v>TFYR Macedonia*</c:v>
                </c:pt>
              </c:strCache>
            </c:strRef>
          </c:cat>
          <c:val>
            <c:numRef>
              <c:f>'2.4'!$C$5:$C$9</c:f>
              <c:numCache>
                <c:formatCode>General</c:formatCode>
                <c:ptCount val="5"/>
                <c:pt idx="0">
                  <c:v>8.65</c:v>
                </c:pt>
                <c:pt idx="1">
                  <c:v>14.15</c:v>
                </c:pt>
                <c:pt idx="2">
                  <c:v>8.51</c:v>
                </c:pt>
                <c:pt idx="3">
                  <c:v>10.78</c:v>
                </c:pt>
                <c:pt idx="4">
                  <c:v>4.09</c:v>
                </c:pt>
              </c:numCache>
            </c:numRef>
          </c:val>
          <c:smooth val="0"/>
          <c:extLst>
            <c:ext xmlns:c16="http://schemas.microsoft.com/office/drawing/2014/chart" uri="{C3380CC4-5D6E-409C-BE32-E72D297353CC}">
              <c16:uniqueId val="{00000001-6798-4AEC-BA8A-CF0795A74FD1}"/>
            </c:ext>
          </c:extLst>
        </c:ser>
        <c:ser>
          <c:idx val="2"/>
          <c:order val="2"/>
          <c:tx>
            <c:strRef>
              <c:f>'2.4'!$D$4</c:f>
              <c:strCache>
                <c:ptCount val="1"/>
                <c:pt idx="0">
                  <c:v>Lower secondary</c:v>
                </c:pt>
              </c:strCache>
            </c:strRef>
          </c:tx>
          <c:spPr>
            <a:ln w="28575" cap="rnd">
              <a:noFill/>
              <a:round/>
            </a:ln>
            <a:effectLst/>
          </c:spPr>
          <c:marker>
            <c:symbol val="circle"/>
            <c:size val="10"/>
            <c:spPr>
              <a:solidFill>
                <a:srgbClr val="2D2D8A">
                  <a:lumMod val="60000"/>
                  <a:lumOff val="40000"/>
                </a:srgbClr>
              </a:solidFill>
              <a:ln w="9525">
                <a:solidFill>
                  <a:schemeClr val="accent3"/>
                </a:solidFill>
              </a:ln>
              <a:effectLst/>
            </c:spPr>
          </c:marker>
          <c:cat>
            <c:strRef>
              <c:f>'2.4'!$A$5:$A$9</c:f>
              <c:strCache>
                <c:ptCount val="5"/>
                <c:pt idx="0">
                  <c:v>Yunnan province (China)</c:v>
                </c:pt>
                <c:pt idx="1">
                  <c:v>Kenya</c:v>
                </c:pt>
                <c:pt idx="2">
                  <c:v>Ukraine*</c:v>
                </c:pt>
                <c:pt idx="3">
                  <c:v>Viet Nam</c:v>
                </c:pt>
                <c:pt idx="4">
                  <c:v>TFYR Macedonia*</c:v>
                </c:pt>
              </c:strCache>
            </c:strRef>
          </c:cat>
          <c:val>
            <c:numRef>
              <c:f>'2.4'!$D$5:$D$9</c:f>
              <c:numCache>
                <c:formatCode>General</c:formatCode>
                <c:ptCount val="5"/>
                <c:pt idx="0">
                  <c:v>17.14</c:v>
                </c:pt>
                <c:pt idx="1">
                  <c:v>20.86</c:v>
                </c:pt>
                <c:pt idx="3">
                  <c:v>14.28</c:v>
                </c:pt>
                <c:pt idx="4">
                  <c:v>12.53</c:v>
                </c:pt>
              </c:numCache>
            </c:numRef>
          </c:val>
          <c:smooth val="0"/>
          <c:extLst>
            <c:ext xmlns:c16="http://schemas.microsoft.com/office/drawing/2014/chart" uri="{C3380CC4-5D6E-409C-BE32-E72D297353CC}">
              <c16:uniqueId val="{00000002-6798-4AEC-BA8A-CF0795A74FD1}"/>
            </c:ext>
          </c:extLst>
        </c:ser>
        <c:ser>
          <c:idx val="3"/>
          <c:order val="3"/>
          <c:tx>
            <c:strRef>
              <c:f>'2.4'!$E$4</c:f>
              <c:strCache>
                <c:ptCount val="1"/>
                <c:pt idx="0">
                  <c:v>Primary or less</c:v>
                </c:pt>
              </c:strCache>
            </c:strRef>
          </c:tx>
          <c:spPr>
            <a:ln w="28575" cap="rnd">
              <a:noFill/>
              <a:round/>
            </a:ln>
            <a:effectLst/>
          </c:spPr>
          <c:marker>
            <c:symbol val="circle"/>
            <c:size val="10"/>
            <c:spPr>
              <a:solidFill>
                <a:srgbClr val="FFC000"/>
              </a:solidFill>
              <a:ln w="9525">
                <a:solidFill>
                  <a:schemeClr val="accent2">
                    <a:lumMod val="75000"/>
                  </a:schemeClr>
                </a:solidFill>
              </a:ln>
              <a:effectLst/>
            </c:spPr>
          </c:marker>
          <c:cat>
            <c:strRef>
              <c:f>'2.4'!$A$5:$A$9</c:f>
              <c:strCache>
                <c:ptCount val="5"/>
                <c:pt idx="0">
                  <c:v>Yunnan province (China)</c:v>
                </c:pt>
                <c:pt idx="1">
                  <c:v>Kenya</c:v>
                </c:pt>
                <c:pt idx="2">
                  <c:v>Ukraine*</c:v>
                </c:pt>
                <c:pt idx="3">
                  <c:v>Viet Nam</c:v>
                </c:pt>
                <c:pt idx="4">
                  <c:v>TFYR Macedonia*</c:v>
                </c:pt>
              </c:strCache>
            </c:strRef>
          </c:cat>
          <c:val>
            <c:numRef>
              <c:f>'2.4'!$E$5:$E$9</c:f>
              <c:numCache>
                <c:formatCode>General</c:formatCode>
                <c:ptCount val="5"/>
                <c:pt idx="0">
                  <c:v>22.98</c:v>
                </c:pt>
                <c:pt idx="1">
                  <c:v>35.630000000000003</c:v>
                </c:pt>
                <c:pt idx="3">
                  <c:v>20.7</c:v>
                </c:pt>
              </c:numCache>
            </c:numRef>
          </c:val>
          <c:smooth val="0"/>
          <c:extLst>
            <c:ext xmlns:c16="http://schemas.microsoft.com/office/drawing/2014/chart" uri="{C3380CC4-5D6E-409C-BE32-E72D297353CC}">
              <c16:uniqueId val="{00000003-6798-4AEC-BA8A-CF0795A74FD1}"/>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marker val="1"/>
        <c:smooth val="0"/>
        <c:axId val="42638336"/>
        <c:axId val="140583488"/>
      </c:lineChart>
      <c:catAx>
        <c:axId val="42638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solidFill>
                <a:latin typeface="Raleway" panose="020B0003030101060003" pitchFamily="34" charset="0"/>
                <a:ea typeface="+mn-ea"/>
                <a:cs typeface="+mn-cs"/>
              </a:defRPr>
            </a:pPr>
            <a:endParaRPr lang="en-US"/>
          </a:p>
        </c:txPr>
        <c:crossAx val="140583488"/>
        <c:crosses val="autoZero"/>
        <c:auto val="1"/>
        <c:lblAlgn val="ctr"/>
        <c:lblOffset val="100"/>
        <c:noMultiLvlLbl val="0"/>
      </c:catAx>
      <c:valAx>
        <c:axId val="140583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1" i="0" u="none" strike="noStrike" kern="1200" baseline="0">
                <a:solidFill>
                  <a:schemeClr val="tx1">
                    <a:lumMod val="65000"/>
                    <a:lumOff val="35000"/>
                  </a:schemeClr>
                </a:solidFill>
                <a:latin typeface="+mn-lt"/>
                <a:ea typeface="+mn-ea"/>
                <a:cs typeface="+mn-cs"/>
              </a:defRPr>
            </a:pPr>
            <a:endParaRPr lang="en-US"/>
          </a:p>
        </c:txPr>
        <c:crossAx val="42638336"/>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500" b="1" i="0" u="none" strike="noStrike" kern="1200" baseline="0">
              <a:solidFill>
                <a:schemeClr val="tx1">
                  <a:lumMod val="65000"/>
                  <a:lumOff val="35000"/>
                </a:schemeClr>
              </a:solidFill>
              <a:latin typeface="Raleway" panose="020B0003030101060003" pitchFamily="34" charset="0"/>
              <a:ea typeface="+mn-ea"/>
              <a:cs typeface="+mn-cs"/>
            </a:defRPr>
          </a:pPr>
          <a:endParaRPr lang="en-US"/>
        </a:p>
      </c:txPr>
    </c:legend>
    <c:plotVisOnly val="1"/>
    <c:dispBlanksAs val="gap"/>
    <c:showDLblsOverMax val="0"/>
  </c:chart>
  <c:spPr>
    <a:noFill/>
    <a:ln w="9525" cap="flat" cmpd="sng" algn="ctr">
      <a:solidFill>
        <a:srgbClr val="FFFFFF"/>
      </a:solidFill>
      <a:round/>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504903992264"/>
          <c:y val="7.1152773172713096E-2"/>
          <c:w val="0.78854418197725196"/>
          <c:h val="0.77013860534817502"/>
        </c:manualLayout>
      </c:layout>
      <c:scatterChart>
        <c:scatterStyle val="lineMarker"/>
        <c:varyColors val="0"/>
        <c:ser>
          <c:idx val="0"/>
          <c:order val="0"/>
          <c:spPr>
            <a:ln w="28575" cap="rnd">
              <a:noFill/>
              <a:round/>
            </a:ln>
            <a:effectLst/>
          </c:spPr>
          <c:marker>
            <c:symbol val="circle"/>
            <c:size val="3"/>
            <c:spPr>
              <a:solidFill>
                <a:schemeClr val="accent1">
                  <a:lumMod val="50000"/>
                </a:schemeClr>
              </a:solidFill>
              <a:ln w="44450">
                <a:solidFill>
                  <a:schemeClr val="accent1">
                    <a:lumMod val="50000"/>
                  </a:schemeClr>
                </a:solidFill>
              </a:ln>
              <a:effectLst/>
            </c:spPr>
          </c:marker>
          <c:dPt>
            <c:idx val="12"/>
            <c:marker>
              <c:symbol val="circle"/>
              <c:size val="12"/>
              <c:spPr>
                <a:solidFill>
                  <a:schemeClr val="accent6">
                    <a:lumMod val="60000"/>
                    <a:lumOff val="40000"/>
                  </a:schemeClr>
                </a:solidFill>
                <a:ln w="44450">
                  <a:solidFill>
                    <a:srgbClr val="FFFF00"/>
                  </a:solidFill>
                </a:ln>
                <a:effectLst/>
              </c:spPr>
            </c:marker>
            <c:bubble3D val="0"/>
            <c:extLst>
              <c:ext xmlns:c16="http://schemas.microsoft.com/office/drawing/2014/chart" uri="{C3380CC4-5D6E-409C-BE32-E72D297353CC}">
                <c16:uniqueId val="{00000000-3A5C-43E0-97C1-1BB79BFA1CC2}"/>
              </c:ext>
            </c:extLst>
          </c:dPt>
          <c:dPt>
            <c:idx val="14"/>
            <c:marker>
              <c:symbol val="circle"/>
              <c:size val="8"/>
              <c:spPr>
                <a:solidFill>
                  <a:srgbClr val="FF0000"/>
                </a:solidFill>
                <a:ln w="44450">
                  <a:solidFill>
                    <a:srgbClr val="FF0000"/>
                  </a:solidFill>
                </a:ln>
                <a:effectLst/>
              </c:spPr>
            </c:marker>
            <c:bubble3D val="0"/>
            <c:extLst>
              <c:ext xmlns:c16="http://schemas.microsoft.com/office/drawing/2014/chart" uri="{C3380CC4-5D6E-409C-BE32-E72D297353CC}">
                <c16:uniqueId val="{00000001-3A5C-43E0-97C1-1BB79BFA1CC2}"/>
              </c:ext>
            </c:extLst>
          </c:dPt>
          <c:dPt>
            <c:idx val="20"/>
            <c:bubble3D val="0"/>
            <c:extLst>
              <c:ext xmlns:c16="http://schemas.microsoft.com/office/drawing/2014/chart" uri="{C3380CC4-5D6E-409C-BE32-E72D297353CC}">
                <c16:uniqueId val="{00000002-3A5C-43E0-97C1-1BB79BFA1CC2}"/>
              </c:ext>
            </c:extLst>
          </c:dPt>
          <c:dPt>
            <c:idx val="75"/>
            <c:marker>
              <c:symbol val="circle"/>
              <c:size val="8"/>
              <c:spPr>
                <a:solidFill>
                  <a:srgbClr val="FF0000"/>
                </a:solidFill>
                <a:ln w="44450">
                  <a:solidFill>
                    <a:srgbClr val="FF0000"/>
                  </a:solidFill>
                </a:ln>
                <a:effectLst/>
              </c:spPr>
            </c:marker>
            <c:bubble3D val="0"/>
            <c:extLst>
              <c:ext xmlns:c16="http://schemas.microsoft.com/office/drawing/2014/chart" uri="{C3380CC4-5D6E-409C-BE32-E72D297353CC}">
                <c16:uniqueId val="{00000003-3A5C-43E0-97C1-1BB79BFA1CC2}"/>
              </c:ext>
            </c:extLst>
          </c:dPt>
          <c:dPt>
            <c:idx val="78"/>
            <c:marker>
              <c:symbol val="circle"/>
              <c:size val="13"/>
              <c:spPr>
                <a:solidFill>
                  <a:schemeClr val="accent2">
                    <a:lumMod val="60000"/>
                    <a:lumOff val="40000"/>
                  </a:schemeClr>
                </a:solidFill>
                <a:ln w="44450">
                  <a:solidFill>
                    <a:srgbClr val="FFFF00"/>
                  </a:solidFill>
                </a:ln>
                <a:effectLst/>
              </c:spPr>
            </c:marker>
            <c:bubble3D val="0"/>
            <c:extLst>
              <c:ext xmlns:c16="http://schemas.microsoft.com/office/drawing/2014/chart" uri="{C3380CC4-5D6E-409C-BE32-E72D297353CC}">
                <c16:uniqueId val="{00000004-3A5C-43E0-97C1-1BB79BFA1CC2}"/>
              </c:ext>
            </c:extLst>
          </c:dPt>
          <c:dLbls>
            <c:dLbl>
              <c:idx val="12"/>
              <c:layout>
                <c:manualLayout>
                  <c:x val="-0.11827485380117"/>
                  <c:y val="-2.5445333402784901E-3"/>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r>
                      <a:rPr lang="en-US" sz="2000" b="1" dirty="0">
                        <a:solidFill>
                          <a:schemeClr val="tx1"/>
                        </a:solidFill>
                      </a:rPr>
                      <a:t>Chad</a:t>
                    </a:r>
                    <a:endParaRPr lang="en-US" sz="2000" dirty="0"/>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A5C-43E0-97C1-1BB79BFA1CC2}"/>
                </c:ext>
              </c:extLst>
            </c:dLbl>
            <c:dLbl>
              <c:idx val="14"/>
              <c:layout>
                <c:manualLayout>
                  <c:x val="-0.15"/>
                  <c:y val="1.48643574711772E-2"/>
                </c:manualLayout>
              </c:layout>
              <c:tx>
                <c:rich>
                  <a:bodyPr/>
                  <a:lstStyle/>
                  <a:p>
                    <a:r>
                      <a:rPr lang="en-US" sz="1500" b="1" dirty="0">
                        <a:solidFill>
                          <a:schemeClr val="tx1"/>
                        </a:solidFill>
                      </a:rPr>
                      <a:t>Mauritania</a:t>
                    </a:r>
                    <a:endParaRPr lang="en-US" dirty="0">
                      <a:solidFill>
                        <a:srgbClr val="F99D33"/>
                      </a:solidFill>
                    </a:endParaRP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A5C-43E0-97C1-1BB79BFA1CC2}"/>
                </c:ext>
              </c:extLst>
            </c:dLbl>
            <c:dLbl>
              <c:idx val="43"/>
              <c:layout>
                <c:manualLayout>
                  <c:x val="-9.44444444444444E-2"/>
                  <c:y val="-2.9728714942354401E-3"/>
                </c:manualLayout>
              </c:layout>
              <c:tx>
                <c:rich>
                  <a:bodyPr/>
                  <a:lstStyle/>
                  <a:p>
                    <a:r>
                      <a:rPr lang="en-US" sz="1500" b="1">
                        <a:solidFill>
                          <a:schemeClr val="tx1"/>
                        </a:solidFill>
                      </a:rPr>
                      <a:t>Niger</a:t>
                    </a:r>
                    <a:endParaRPr lang="en-US"/>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A5C-43E0-97C1-1BB79BFA1CC2}"/>
                </c:ext>
              </c:extLst>
            </c:dLbl>
            <c:dLbl>
              <c:idx val="68"/>
              <c:layout>
                <c:manualLayout>
                  <c:x val="-0.116666666666667"/>
                  <c:y val="-1.0900402889812301E-16"/>
                </c:manualLayout>
              </c:layout>
              <c:tx>
                <c:rich>
                  <a:bodyPr/>
                  <a:lstStyle/>
                  <a:p>
                    <a:r>
                      <a:rPr lang="en-US" sz="1500" b="1" dirty="0">
                        <a:solidFill>
                          <a:schemeClr val="tx1"/>
                        </a:solidFill>
                      </a:rPr>
                      <a:t>Senegal</a:t>
                    </a:r>
                    <a:endParaRPr lang="en-US" b="1" dirty="0">
                      <a:solidFill>
                        <a:schemeClr val="bg1"/>
                      </a:solidFill>
                    </a:endParaRP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A5C-43E0-97C1-1BB79BFA1CC2}"/>
                </c:ext>
              </c:extLst>
            </c:dLbl>
            <c:dLbl>
              <c:idx val="75"/>
              <c:layout/>
              <c:tx>
                <c:rich>
                  <a:bodyPr/>
                  <a:lstStyle/>
                  <a:p>
                    <a:r>
                      <a:rPr lang="en-US" sz="1500" b="1" dirty="0">
                        <a:solidFill>
                          <a:schemeClr val="tx1"/>
                        </a:solidFill>
                      </a:rPr>
                      <a:t>Liberia</a:t>
                    </a:r>
                    <a:endParaRPr lang="en-US" dirty="0">
                      <a:solidFill>
                        <a:srgbClr val="F99D33"/>
                      </a:solidFill>
                    </a:endParaRP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A5C-43E0-97C1-1BB79BFA1CC2}"/>
                </c:ext>
              </c:extLst>
            </c:dLbl>
            <c:dLbl>
              <c:idx val="76"/>
              <c:layout>
                <c:manualLayout>
                  <c:x val="-0.125"/>
                  <c:y val="0"/>
                </c:manualLayout>
              </c:layout>
              <c:tx>
                <c:rich>
                  <a:bodyPr/>
                  <a:lstStyle/>
                  <a:p>
                    <a:r>
                      <a:rPr lang="en-US" sz="1500" b="1" dirty="0">
                        <a:solidFill>
                          <a:schemeClr val="tx1"/>
                        </a:solidFill>
                      </a:rPr>
                      <a:t>Namibia</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A5C-43E0-97C1-1BB79BFA1CC2}"/>
                </c:ext>
              </c:extLst>
            </c:dLbl>
            <c:dLbl>
              <c:idx val="78"/>
              <c:layout>
                <c:manualLayout>
                  <c:x val="-6.5789473684210495E-2"/>
                  <c:y val="-5.7287761057080201E-2"/>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r>
                      <a:rPr lang="en-US" sz="2000" b="1">
                        <a:solidFill>
                          <a:schemeClr val="tx1"/>
                        </a:solidFill>
                      </a:rPr>
                      <a:t>Mongolia</a:t>
                    </a:r>
                    <a:endParaRPr lang="en-US" sz="2000"/>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A5C-43E0-97C1-1BB79BFA1CC2}"/>
                </c:ext>
              </c:extLst>
            </c:dLbl>
            <c:dLbl>
              <c:idx val="79"/>
              <c:layout/>
              <c:tx>
                <c:rich>
                  <a:bodyPr/>
                  <a:lstStyle/>
                  <a:p>
                    <a:r>
                      <a:rPr lang="en-US" sz="1500" b="1">
                        <a:solidFill>
                          <a:schemeClr val="tx1"/>
                        </a:solidFill>
                      </a:rPr>
                      <a:t>Afghanistan</a:t>
                    </a:r>
                    <a:endParaRPr lang="en-US" b="1">
                      <a:solidFill>
                        <a:srgbClr val="FFFFFF"/>
                      </a:solidFill>
                    </a:endParaRP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A5C-43E0-97C1-1BB79BFA1CC2}"/>
                </c:ext>
              </c:extLst>
            </c:dLbl>
            <c:dLbl>
              <c:idx val="80"/>
              <c:layout/>
              <c:tx>
                <c:rich>
                  <a:bodyPr/>
                  <a:lstStyle/>
                  <a:p>
                    <a:r>
                      <a:rPr lang="en-US" sz="1500" b="1">
                        <a:solidFill>
                          <a:schemeClr val="tx1"/>
                        </a:solidFill>
                      </a:rPr>
                      <a:t>Timor-Leste</a:t>
                    </a:r>
                    <a:endParaRPr lang="en-US" b="1">
                      <a:solidFill>
                        <a:srgbClr val="FFFFFF"/>
                      </a:solidFill>
                    </a:endParaRP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A5C-43E0-97C1-1BB79BFA1CC2}"/>
                </c:ext>
              </c:extLst>
            </c:dLbl>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'[Chapter 6 figures for layout.xlsx]6.3'!$C$2:$C$82</c:f>
              <c:numCache>
                <c:formatCode>General</c:formatCode>
                <c:ptCount val="81"/>
                <c:pt idx="0">
                  <c:v>99</c:v>
                </c:pt>
                <c:pt idx="1">
                  <c:v>99</c:v>
                </c:pt>
                <c:pt idx="2">
                  <c:v>96</c:v>
                </c:pt>
                <c:pt idx="3">
                  <c:v>97</c:v>
                </c:pt>
                <c:pt idx="4">
                  <c:v>100</c:v>
                </c:pt>
                <c:pt idx="5">
                  <c:v>70</c:v>
                </c:pt>
                <c:pt idx="6">
                  <c:v>62</c:v>
                </c:pt>
                <c:pt idx="7">
                  <c:v>72</c:v>
                </c:pt>
                <c:pt idx="8">
                  <c:v>91</c:v>
                </c:pt>
                <c:pt idx="9">
                  <c:v>80</c:v>
                </c:pt>
                <c:pt idx="10">
                  <c:v>88</c:v>
                </c:pt>
                <c:pt idx="11">
                  <c:v>95</c:v>
                </c:pt>
                <c:pt idx="12">
                  <c:v>28</c:v>
                </c:pt>
                <c:pt idx="13">
                  <c:v>98</c:v>
                </c:pt>
                <c:pt idx="14">
                  <c:v>49</c:v>
                </c:pt>
                <c:pt idx="15">
                  <c:v>60</c:v>
                </c:pt>
                <c:pt idx="16">
                  <c:v>91</c:v>
                </c:pt>
                <c:pt idx="17">
                  <c:v>66</c:v>
                </c:pt>
                <c:pt idx="18">
                  <c:v>82</c:v>
                </c:pt>
                <c:pt idx="19">
                  <c:v>91</c:v>
                </c:pt>
                <c:pt idx="20">
                  <c:v>45</c:v>
                </c:pt>
                <c:pt idx="21">
                  <c:v>61</c:v>
                </c:pt>
                <c:pt idx="22">
                  <c:v>93</c:v>
                </c:pt>
                <c:pt idx="23">
                  <c:v>71</c:v>
                </c:pt>
                <c:pt idx="24">
                  <c:v>98</c:v>
                </c:pt>
                <c:pt idx="25">
                  <c:v>76</c:v>
                </c:pt>
                <c:pt idx="26">
                  <c:v>69</c:v>
                </c:pt>
                <c:pt idx="27">
                  <c:v>48</c:v>
                </c:pt>
                <c:pt idx="28">
                  <c:v>97</c:v>
                </c:pt>
                <c:pt idx="29">
                  <c:v>78</c:v>
                </c:pt>
                <c:pt idx="30">
                  <c:v>94</c:v>
                </c:pt>
                <c:pt idx="31">
                  <c:v>100</c:v>
                </c:pt>
                <c:pt idx="32">
                  <c:v>39</c:v>
                </c:pt>
                <c:pt idx="33">
                  <c:v>76</c:v>
                </c:pt>
                <c:pt idx="34">
                  <c:v>59</c:v>
                </c:pt>
                <c:pt idx="35">
                  <c:v>45</c:v>
                </c:pt>
                <c:pt idx="36">
                  <c:v>87</c:v>
                </c:pt>
                <c:pt idx="37">
                  <c:v>72</c:v>
                </c:pt>
                <c:pt idx="38">
                  <c:v>92</c:v>
                </c:pt>
                <c:pt idx="39">
                  <c:v>42</c:v>
                </c:pt>
                <c:pt idx="40">
                  <c:v>43</c:v>
                </c:pt>
                <c:pt idx="41">
                  <c:v>75</c:v>
                </c:pt>
                <c:pt idx="42">
                  <c:v>70</c:v>
                </c:pt>
                <c:pt idx="43">
                  <c:v>27</c:v>
                </c:pt>
                <c:pt idx="44">
                  <c:v>94</c:v>
                </c:pt>
                <c:pt idx="45">
                  <c:v>74</c:v>
                </c:pt>
                <c:pt idx="46">
                  <c:v>95</c:v>
                </c:pt>
                <c:pt idx="47">
                  <c:v>87</c:v>
                </c:pt>
                <c:pt idx="48">
                  <c:v>61</c:v>
                </c:pt>
                <c:pt idx="49">
                  <c:v>90</c:v>
                </c:pt>
                <c:pt idx="50">
                  <c:v>63</c:v>
                </c:pt>
                <c:pt idx="51">
                  <c:v>46</c:v>
                </c:pt>
                <c:pt idx="52">
                  <c:v>61</c:v>
                </c:pt>
                <c:pt idx="53">
                  <c:v>42</c:v>
                </c:pt>
                <c:pt idx="54">
                  <c:v>32</c:v>
                </c:pt>
                <c:pt idx="55">
                  <c:v>67</c:v>
                </c:pt>
                <c:pt idx="56">
                  <c:v>72</c:v>
                </c:pt>
                <c:pt idx="57">
                  <c:v>61</c:v>
                </c:pt>
                <c:pt idx="58">
                  <c:v>89</c:v>
                </c:pt>
                <c:pt idx="59">
                  <c:v>51</c:v>
                </c:pt>
                <c:pt idx="60">
                  <c:v>73</c:v>
                </c:pt>
                <c:pt idx="61">
                  <c:v>28.999999999999989</c:v>
                </c:pt>
                <c:pt idx="62">
                  <c:v>99</c:v>
                </c:pt>
                <c:pt idx="63">
                  <c:v>36</c:v>
                </c:pt>
                <c:pt idx="64">
                  <c:v>69</c:v>
                </c:pt>
                <c:pt idx="65">
                  <c:v>75</c:v>
                </c:pt>
                <c:pt idx="66">
                  <c:v>98</c:v>
                </c:pt>
                <c:pt idx="67">
                  <c:v>67</c:v>
                </c:pt>
                <c:pt idx="68">
                  <c:v>42</c:v>
                </c:pt>
                <c:pt idx="69">
                  <c:v>99</c:v>
                </c:pt>
                <c:pt idx="70">
                  <c:v>98</c:v>
                </c:pt>
                <c:pt idx="71">
                  <c:v>81</c:v>
                </c:pt>
                <c:pt idx="72">
                  <c:v>99</c:v>
                </c:pt>
                <c:pt idx="73">
                  <c:v>94</c:v>
                </c:pt>
                <c:pt idx="74">
                  <c:v>97</c:v>
                </c:pt>
                <c:pt idx="75">
                  <c:v>50</c:v>
                </c:pt>
                <c:pt idx="76">
                  <c:v>82</c:v>
                </c:pt>
                <c:pt idx="77">
                  <c:v>53</c:v>
                </c:pt>
                <c:pt idx="78">
                  <c:v>97</c:v>
                </c:pt>
                <c:pt idx="79">
                  <c:v>35</c:v>
                </c:pt>
                <c:pt idx="80">
                  <c:v>55.000000000000007</c:v>
                </c:pt>
              </c:numCache>
            </c:numRef>
          </c:xVal>
          <c:yVal>
            <c:numRef>
              <c:f>'[Chapter 6 figures for layout.xlsx]6.3'!$D$2:$D$82</c:f>
              <c:numCache>
                <c:formatCode>_-* #,##0_-;\-* #,##0_-;_-* "-"??_-;_-@_-</c:formatCode>
                <c:ptCount val="81"/>
                <c:pt idx="0">
                  <c:v>0</c:v>
                </c:pt>
                <c:pt idx="1">
                  <c:v>0.230527529794676</c:v>
                </c:pt>
                <c:pt idx="2">
                  <c:v>0.55417383883042803</c:v>
                </c:pt>
                <c:pt idx="3">
                  <c:v>0.976016793875916</c:v>
                </c:pt>
                <c:pt idx="4">
                  <c:v>1.2957446586857</c:v>
                </c:pt>
                <c:pt idx="5">
                  <c:v>1.4371808915507509</c:v>
                </c:pt>
                <c:pt idx="6">
                  <c:v>1.609981563454473</c:v>
                </c:pt>
                <c:pt idx="7">
                  <c:v>1.945696589664121</c:v>
                </c:pt>
                <c:pt idx="8">
                  <c:v>2.007660923990469</c:v>
                </c:pt>
                <c:pt idx="9">
                  <c:v>2.6441545018374848</c:v>
                </c:pt>
                <c:pt idx="10">
                  <c:v>2.663498023785722</c:v>
                </c:pt>
                <c:pt idx="11">
                  <c:v>3.1830369478386999</c:v>
                </c:pt>
                <c:pt idx="12">
                  <c:v>3.3579349927358648</c:v>
                </c:pt>
                <c:pt idx="13">
                  <c:v>3.474533703751856</c:v>
                </c:pt>
                <c:pt idx="14">
                  <c:v>3.5387832374436332</c:v>
                </c:pt>
                <c:pt idx="15">
                  <c:v>3.7243188902979139</c:v>
                </c:pt>
                <c:pt idx="16">
                  <c:v>4.6093563079565687</c:v>
                </c:pt>
                <c:pt idx="17">
                  <c:v>4.6195144836174418</c:v>
                </c:pt>
                <c:pt idx="18">
                  <c:v>4.8344946801789286</c:v>
                </c:pt>
                <c:pt idx="19">
                  <c:v>4.977214682228162</c:v>
                </c:pt>
                <c:pt idx="20">
                  <c:v>4.9788943585452676</c:v>
                </c:pt>
                <c:pt idx="21">
                  <c:v>5.5468059671505348</c:v>
                </c:pt>
                <c:pt idx="22">
                  <c:v>5.624852942029821</c:v>
                </c:pt>
                <c:pt idx="23">
                  <c:v>5.7172953443477166</c:v>
                </c:pt>
                <c:pt idx="24">
                  <c:v>6.5226530514776124</c:v>
                </c:pt>
                <c:pt idx="25">
                  <c:v>6.8025133904736217</c:v>
                </c:pt>
                <c:pt idx="26">
                  <c:v>7.3788251901696897</c:v>
                </c:pt>
                <c:pt idx="27">
                  <c:v>7.57930395868667</c:v>
                </c:pt>
                <c:pt idx="28">
                  <c:v>7.638124476794891</c:v>
                </c:pt>
                <c:pt idx="29">
                  <c:v>7.8076306163558256</c:v>
                </c:pt>
                <c:pt idx="30">
                  <c:v>8.5699985561618206</c:v>
                </c:pt>
                <c:pt idx="31">
                  <c:v>8.8579724126826527</c:v>
                </c:pt>
                <c:pt idx="32">
                  <c:v>9.0471517833702393</c:v>
                </c:pt>
                <c:pt idx="33">
                  <c:v>9.9288240688366649</c:v>
                </c:pt>
                <c:pt idx="34">
                  <c:v>10.240273087209451</c:v>
                </c:pt>
                <c:pt idx="35">
                  <c:v>10.505958336740861</c:v>
                </c:pt>
                <c:pt idx="36">
                  <c:v>10.547320564906171</c:v>
                </c:pt>
                <c:pt idx="37">
                  <c:v>10.984459209400111</c:v>
                </c:pt>
                <c:pt idx="38">
                  <c:v>11.37694954982712</c:v>
                </c:pt>
                <c:pt idx="39">
                  <c:v>11.658257527052831</c:v>
                </c:pt>
                <c:pt idx="40">
                  <c:v>12.109208663472231</c:v>
                </c:pt>
                <c:pt idx="41">
                  <c:v>12.9020437454675</c:v>
                </c:pt>
                <c:pt idx="42">
                  <c:v>13.096584620562711</c:v>
                </c:pt>
                <c:pt idx="43">
                  <c:v>13.969014427839561</c:v>
                </c:pt>
                <c:pt idx="44">
                  <c:v>14.991025808395261</c:v>
                </c:pt>
                <c:pt idx="45">
                  <c:v>15.192089141254</c:v>
                </c:pt>
                <c:pt idx="46">
                  <c:v>15.501742827230171</c:v>
                </c:pt>
                <c:pt idx="47">
                  <c:v>15.52023839910154</c:v>
                </c:pt>
                <c:pt idx="48">
                  <c:v>15.871291383188129</c:v>
                </c:pt>
                <c:pt idx="49">
                  <c:v>16.10575085390283</c:v>
                </c:pt>
                <c:pt idx="50">
                  <c:v>16.21960547970669</c:v>
                </c:pt>
                <c:pt idx="51">
                  <c:v>16.468920066117001</c:v>
                </c:pt>
                <c:pt idx="52">
                  <c:v>16.483958186887001</c:v>
                </c:pt>
                <c:pt idx="53">
                  <c:v>16.8460375243437</c:v>
                </c:pt>
                <c:pt idx="54">
                  <c:v>17.256608290522319</c:v>
                </c:pt>
                <c:pt idx="55">
                  <c:v>17.473467668783201</c:v>
                </c:pt>
                <c:pt idx="56">
                  <c:v>17.88538177072002</c:v>
                </c:pt>
                <c:pt idx="57">
                  <c:v>18.263193696156819</c:v>
                </c:pt>
                <c:pt idx="58">
                  <c:v>18.97724887234877</c:v>
                </c:pt>
                <c:pt idx="59">
                  <c:v>19.34422017047741</c:v>
                </c:pt>
                <c:pt idx="60">
                  <c:v>19.854562711484039</c:v>
                </c:pt>
                <c:pt idx="61">
                  <c:v>20.020380882127728</c:v>
                </c:pt>
                <c:pt idx="62">
                  <c:v>21.69228064888755</c:v>
                </c:pt>
                <c:pt idx="63">
                  <c:v>22.132184804239539</c:v>
                </c:pt>
                <c:pt idx="64">
                  <c:v>22.92271044189512</c:v>
                </c:pt>
                <c:pt idx="65">
                  <c:v>23.687365312417441</c:v>
                </c:pt>
                <c:pt idx="66">
                  <c:v>23.703995273052211</c:v>
                </c:pt>
                <c:pt idx="67">
                  <c:v>26.243527167278661</c:v>
                </c:pt>
                <c:pt idx="68">
                  <c:v>27.07533216855105</c:v>
                </c:pt>
                <c:pt idx="69">
                  <c:v>30.208509075570159</c:v>
                </c:pt>
                <c:pt idx="70">
                  <c:v>31.475032443202181</c:v>
                </c:pt>
                <c:pt idx="71">
                  <c:v>31.646357050523982</c:v>
                </c:pt>
                <c:pt idx="72">
                  <c:v>35.012922836057903</c:v>
                </c:pt>
                <c:pt idx="73">
                  <c:v>35.03011725501797</c:v>
                </c:pt>
                <c:pt idx="74">
                  <c:v>40.112525374438199</c:v>
                </c:pt>
                <c:pt idx="75">
                  <c:v>40.596120273751161</c:v>
                </c:pt>
                <c:pt idx="76">
                  <c:v>43.388694691069993</c:v>
                </c:pt>
                <c:pt idx="77">
                  <c:v>44.90227283539987</c:v>
                </c:pt>
                <c:pt idx="78">
                  <c:v>45.019999235145832</c:v>
                </c:pt>
                <c:pt idx="79">
                  <c:v>49.954086189048589</c:v>
                </c:pt>
                <c:pt idx="80">
                  <c:v>76.468018269947905</c:v>
                </c:pt>
              </c:numCache>
            </c:numRef>
          </c:yVal>
          <c:smooth val="0"/>
          <c:extLst>
            <c:ext xmlns:c16="http://schemas.microsoft.com/office/drawing/2014/chart" uri="{C3380CC4-5D6E-409C-BE32-E72D297353CC}">
              <c16:uniqueId val="{0000000A-3A5C-43E0-97C1-1BB79BFA1CC2}"/>
            </c:ext>
          </c:extLst>
        </c:ser>
        <c:dLbls>
          <c:showLegendKey val="0"/>
          <c:showVal val="0"/>
          <c:showCatName val="0"/>
          <c:showSerName val="0"/>
          <c:showPercent val="0"/>
          <c:showBubbleSize val="0"/>
        </c:dLbls>
        <c:axId val="148103168"/>
        <c:axId val="148100736"/>
      </c:scatterChart>
      <c:valAx>
        <c:axId val="148103168"/>
        <c:scaling>
          <c:orientation val="minMax"/>
          <c:max val="100"/>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0" i="0" u="none" strike="noStrike" kern="1200" baseline="0">
                    <a:solidFill>
                      <a:srgbClr val="000000"/>
                    </a:solidFill>
                    <a:latin typeface="+mn-lt"/>
                    <a:ea typeface="+mn-ea"/>
                    <a:cs typeface="+mn-cs"/>
                  </a:defRPr>
                </a:pPr>
                <a:r>
                  <a:rPr lang="en-US" sz="2000" b="1" dirty="0">
                    <a:solidFill>
                      <a:srgbClr val="000000"/>
                    </a:solidFill>
                  </a:rPr>
                  <a:t>Primary completion </a:t>
                </a:r>
                <a:r>
                  <a:rPr lang="en-US" sz="2000" b="1" dirty="0" smtClean="0">
                    <a:solidFill>
                      <a:srgbClr val="000000"/>
                    </a:solidFill>
                  </a:rPr>
                  <a:t>(</a:t>
                </a:r>
                <a:r>
                  <a:rPr lang="en-US" sz="2000" b="1" dirty="0">
                    <a:solidFill>
                      <a:srgbClr val="000000"/>
                    </a:solidFill>
                  </a:rPr>
                  <a:t>%)</a:t>
                </a:r>
              </a:p>
            </c:rich>
          </c:tx>
          <c:layout>
            <c:manualLayout>
              <c:xMode val="edge"/>
              <c:yMode val="edge"/>
              <c:x val="0.36722579085509"/>
              <c:y val="0.90998831009208703"/>
            </c:manualLayout>
          </c:layout>
          <c:overlay val="0"/>
          <c:spPr>
            <a:noFill/>
            <a:ln>
              <a:noFill/>
            </a:ln>
            <a:effectLst/>
          </c:spPr>
        </c:title>
        <c:numFmt formatCode="#,##0" sourceLinked="0"/>
        <c:majorTickMark val="none"/>
        <c:minorTickMark val="none"/>
        <c:tickLblPos val="nextTo"/>
        <c:crossAx val="148100736"/>
        <c:crosses val="autoZero"/>
        <c:crossBetween val="midCat"/>
        <c:majorUnit val="25"/>
      </c:valAx>
      <c:valAx>
        <c:axId val="148100736"/>
        <c:scaling>
          <c:orientation val="minMax"/>
          <c:max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000000"/>
                    </a:solidFill>
                    <a:latin typeface="+mn-lt"/>
                    <a:ea typeface="+mn-ea"/>
                    <a:cs typeface="+mn-cs"/>
                  </a:defRPr>
                </a:pPr>
                <a:r>
                  <a:rPr lang="en-US" sz="2000" b="1" dirty="0" smtClean="0">
                    <a:solidFill>
                      <a:srgbClr val="000000"/>
                    </a:solidFill>
                  </a:rPr>
                  <a:t>Aid </a:t>
                </a:r>
                <a:r>
                  <a:rPr lang="en-US" sz="2000" b="1" dirty="0">
                    <a:solidFill>
                      <a:srgbClr val="000000"/>
                    </a:solidFill>
                  </a:rPr>
                  <a:t>to basic education per </a:t>
                </a:r>
                <a:r>
                  <a:rPr lang="en-US" sz="2000" b="1" dirty="0" smtClean="0">
                    <a:solidFill>
                      <a:srgbClr val="000000"/>
                    </a:solidFill>
                  </a:rPr>
                  <a:t>child</a:t>
                </a:r>
                <a:endParaRPr lang="en-US" sz="2000" b="1" dirty="0">
                  <a:solidFill>
                    <a:srgbClr val="000000"/>
                  </a:solidFill>
                </a:endParaRPr>
              </a:p>
            </c:rich>
          </c:tx>
          <c:layout>
            <c:manualLayout>
              <c:xMode val="edge"/>
              <c:yMode val="edge"/>
              <c:x val="2.9152161900814998E-2"/>
              <c:y val="5.5383918813739802E-2"/>
            </c:manualLayout>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1" i="0" u="none" strike="noStrike" kern="1200" baseline="0">
                <a:solidFill>
                  <a:srgbClr val="000000"/>
                </a:solidFill>
                <a:latin typeface="+mn-lt"/>
                <a:ea typeface="+mn-ea"/>
                <a:cs typeface="+mn-cs"/>
              </a:defRPr>
            </a:pPr>
            <a:endParaRPr lang="en-US"/>
          </a:p>
        </c:txPr>
        <c:crossAx val="148103168"/>
        <c:crosses val="autoZero"/>
        <c:crossBetween val="midCat"/>
      </c:valAx>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drawing1.xml><?xml version="1.0" encoding="utf-8"?>
<c:userShapes xmlns:c="http://schemas.openxmlformats.org/drawingml/2006/chart">
  <cdr:relSizeAnchor xmlns:cdr="http://schemas.openxmlformats.org/drawingml/2006/chartDrawing">
    <cdr:from>
      <cdr:x>0.89474</cdr:x>
      <cdr:y>0.84306</cdr:y>
    </cdr:from>
    <cdr:to>
      <cdr:x>1</cdr:x>
      <cdr:y>1</cdr:y>
    </cdr:to>
    <cdr:sp macro="" textlink="">
      <cdr:nvSpPr>
        <cdr:cNvPr id="3" name="TextBox 2"/>
        <cdr:cNvSpPr txBox="1"/>
      </cdr:nvSpPr>
      <cdr:spPr>
        <a:xfrm xmlns:a="http://schemas.openxmlformats.org/drawingml/2006/main">
          <a:off x="7772400" y="4208113"/>
          <a:ext cx="914400" cy="7833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smtClean="0"/>
            <a:t>100%</a:t>
          </a:r>
          <a:endParaRPr lang="en-US" sz="20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45024" cy="49657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47889" y="0"/>
            <a:ext cx="2945024" cy="496570"/>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915987" y="746125"/>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79133" y="4718214"/>
            <a:ext cx="5436235" cy="4469128"/>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buNone/>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None/>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buNone/>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9433234"/>
            <a:ext cx="2945024" cy="49657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47889" y="9433234"/>
            <a:ext cx="2945024" cy="49657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705730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915988" y="746125"/>
            <a:ext cx="4962525" cy="37226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3" name="Shape 173"/>
          <p:cNvSpPr txBox="1">
            <a:spLocks noGrp="1"/>
          </p:cNvSpPr>
          <p:nvPr>
            <p:ph type="body" idx="1"/>
          </p:nvPr>
        </p:nvSpPr>
        <p:spPr>
          <a:xfrm>
            <a:off x="679133" y="4718214"/>
            <a:ext cx="5436235" cy="4469128"/>
          </a:xfrm>
          <a:prstGeom prst="rect">
            <a:avLst/>
          </a:prstGeom>
          <a:noFill/>
          <a:ln>
            <a:noFill/>
          </a:ln>
        </p:spPr>
        <p:txBody>
          <a:bodyPr lIns="91425" tIns="45700" rIns="91425" bIns="45700" anchor="t" anchorCtr="0">
            <a:noAutofit/>
          </a:bodyPr>
          <a:lstStyle/>
          <a:p>
            <a:r>
              <a:rPr lang="en-US" sz="1200" b="1" i="0" u="none" strike="noStrike" kern="1200" cap="none" dirty="0" smtClean="0">
                <a:solidFill>
                  <a:schemeClr val="dk1"/>
                </a:solidFill>
                <a:effectLst/>
                <a:latin typeface="Calibri"/>
                <a:ea typeface="Calibri"/>
                <a:cs typeface="Calibri"/>
                <a:sym typeface="Calibri"/>
              </a:rPr>
              <a:t>[introduce yourself]</a:t>
            </a:r>
            <a:endParaRPr lang="en-GB" sz="1200" b="0" i="0" u="none" strike="noStrike" kern="1200" cap="none" dirty="0" smtClean="0">
              <a:solidFill>
                <a:schemeClr val="dk1"/>
              </a:solidFill>
              <a:effectLst/>
              <a:latin typeface="Calibri"/>
              <a:ea typeface="Calibri"/>
              <a:cs typeface="Calibri"/>
              <a:sym typeface="Calibri"/>
            </a:endParaRPr>
          </a:p>
          <a:p>
            <a:r>
              <a:rPr lang="en-GB" sz="1200" b="0" i="0" u="none" strike="noStrike" kern="1200" cap="none" dirty="0" smtClean="0">
                <a:solidFill>
                  <a:schemeClr val="dk1"/>
                </a:solidFill>
                <a:effectLst/>
                <a:latin typeface="Calibri"/>
                <a:ea typeface="Calibri"/>
                <a:cs typeface="Calibri"/>
                <a:sym typeface="Calibri"/>
              </a:rPr>
              <a:t>A year ago, in September 2015, the member states of the United Nations agreed on a new sustainable development agenda with 17 goals to be achieved by 2030. This includes a global goal on education. </a:t>
            </a:r>
          </a:p>
          <a:p>
            <a:r>
              <a:rPr lang="en-GB" sz="1200" b="0" i="0" u="none" strike="noStrike" kern="1200" cap="none" dirty="0" smtClean="0">
                <a:solidFill>
                  <a:schemeClr val="dk1"/>
                </a:solidFill>
                <a:effectLst/>
                <a:latin typeface="Calibri"/>
                <a:ea typeface="Calibri"/>
                <a:cs typeface="Calibri"/>
                <a:sym typeface="Calibri"/>
              </a:rPr>
              <a:t>Member states also outlined a process to follow up and review progress, globally and by goal. </a:t>
            </a:r>
          </a:p>
          <a:p>
            <a:r>
              <a:rPr lang="en-US" sz="1200" b="0" i="0" u="none" strike="noStrike" kern="1200" cap="none" dirty="0" smtClean="0">
                <a:solidFill>
                  <a:schemeClr val="dk1"/>
                </a:solidFill>
                <a:effectLst/>
                <a:latin typeface="Calibri"/>
                <a:ea typeface="Calibri"/>
                <a:cs typeface="Calibri"/>
                <a:sym typeface="Calibri"/>
              </a:rPr>
              <a:t>This is the first report in a fifteen-year series to monitor progress on education in the new sustainable development agenda. </a:t>
            </a:r>
            <a:endParaRPr lang="en-GB" sz="1200" b="0" i="0" u="none" strike="noStrike" kern="1200" cap="none" dirty="0">
              <a:solidFill>
                <a:schemeClr val="dk1"/>
              </a:solidFill>
              <a:effectLst/>
              <a:latin typeface="Calibri"/>
              <a:ea typeface="Calibri"/>
              <a:cs typeface="Calibri"/>
              <a:sym typeface="Calibri"/>
            </a:endParaRPr>
          </a:p>
        </p:txBody>
      </p:sp>
      <p:sp>
        <p:nvSpPr>
          <p:cNvPr id="174" name="Shape 174"/>
          <p:cNvSpPr txBox="1">
            <a:spLocks noGrp="1"/>
          </p:cNvSpPr>
          <p:nvPr>
            <p:ph type="sldNum" idx="12"/>
          </p:nvPr>
        </p:nvSpPr>
        <p:spPr>
          <a:xfrm>
            <a:off x="3847889" y="9433234"/>
            <a:ext cx="2945024" cy="49657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The 2016 GEM Report has assessed the likelihood of achieving the target of universal primary and secondary completion by 2030.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The message is stark: if past rates continue, not even the EFA goal of universal primary completion would be achieved by 2030. Rather, the world is set to achieve universal upper secondary completion half a century late.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Southern Asia is just behind the global average, estimated to achieve universal upper secondary completion in 2084. Sub-Saharan Africa falls behind that, estimated to achieve the target at the end of the century.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It is clear that we need an unprecedented break with past trends if current education commitments are to be achieved. </a:t>
            </a:r>
            <a:endParaRPr lang="en-GB"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10412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The other part of the GEM Report looks at the multiple links and synergies between education and the other 16 goals in the sustainable development agenda. These are grouped, as you can see on this slide into six chapters focusing on the planet, prosperity, people, peace, place and partnerships.  </a:t>
            </a:r>
            <a:endParaRPr lang="en-GB"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E3CD449D-245D-8E4F-9556-A6F0CDE75FD6}" type="slidenum">
              <a:rPr lang="en-US" smtClean="0"/>
              <a:t>11</a:t>
            </a:fld>
            <a:endParaRPr lang="en-US" dirty="0"/>
          </a:p>
        </p:txBody>
      </p:sp>
    </p:spTree>
    <p:extLst>
      <p:ext uri="{BB962C8B-B14F-4D97-AF65-F5344CB8AC3E}">
        <p14:creationId xmlns:p14="http://schemas.microsoft.com/office/powerpoint/2010/main" val="979219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915988" y="746125"/>
            <a:ext cx="4962525" cy="37226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81" name="Shape 181"/>
          <p:cNvSpPr txBox="1">
            <a:spLocks noGrp="1"/>
          </p:cNvSpPr>
          <p:nvPr>
            <p:ph type="body" idx="1"/>
          </p:nvPr>
        </p:nvSpPr>
        <p:spPr>
          <a:xfrm>
            <a:off x="679133" y="4718214"/>
            <a:ext cx="5436300" cy="4469100"/>
          </a:xfrm>
          <a:prstGeom prst="rect">
            <a:avLst/>
          </a:prstGeom>
          <a:noFill/>
          <a:ln>
            <a:noFill/>
          </a:ln>
        </p:spPr>
        <p:txBody>
          <a:bodyPr lIns="91425" tIns="45700" rIns="91425" bIns="45700" anchor="t" anchorCtr="0">
            <a:noAutofit/>
          </a:bodyPr>
          <a:lstStyle/>
          <a:p>
            <a:r>
              <a:rPr lang="en-GB" sz="1200" b="0" i="0" u="none" strike="noStrike" kern="1200" cap="none" dirty="0" smtClean="0">
                <a:solidFill>
                  <a:schemeClr val="dk1"/>
                </a:solidFill>
                <a:effectLst/>
                <a:latin typeface="Calibri"/>
                <a:ea typeface="Calibri"/>
                <a:cs typeface="Calibri"/>
                <a:sym typeface="Calibri"/>
              </a:rPr>
              <a:t>The sustainable development agenda draws together those working on all aspects of human development and the environment for the first time.</a:t>
            </a:r>
          </a:p>
          <a:p>
            <a:r>
              <a:rPr lang="en-GB" sz="1200" b="0" i="0" u="none" strike="noStrike" kern="1200" cap="none" dirty="0" smtClean="0">
                <a:solidFill>
                  <a:schemeClr val="dk1"/>
                </a:solidFill>
                <a:effectLst/>
                <a:latin typeface="Calibri"/>
                <a:ea typeface="Calibri"/>
                <a:cs typeface="Calibri"/>
                <a:sym typeface="Calibri"/>
              </a:rPr>
              <a:t>It is why the first cross-</a:t>
            </a:r>
            <a:r>
              <a:rPr lang="en-GB" sz="1200" b="0" i="0" u="none" strike="noStrike" kern="1200" cap="none" dirty="0" err="1" smtClean="0">
                <a:solidFill>
                  <a:schemeClr val="dk1"/>
                </a:solidFill>
                <a:effectLst/>
                <a:latin typeface="Calibri"/>
                <a:ea typeface="Calibri"/>
                <a:cs typeface="Calibri"/>
                <a:sym typeface="Calibri"/>
              </a:rPr>
              <a:t>sectoral</a:t>
            </a:r>
            <a:r>
              <a:rPr lang="en-GB" sz="1200" b="0" i="0" u="none" strike="noStrike" kern="1200" cap="none" dirty="0" smtClean="0">
                <a:solidFill>
                  <a:schemeClr val="dk1"/>
                </a:solidFill>
                <a:effectLst/>
                <a:latin typeface="Calibri"/>
                <a:ea typeface="Calibri"/>
                <a:cs typeface="Calibri"/>
                <a:sym typeface="Calibri"/>
              </a:rPr>
              <a:t> links our Report explores are between education and environmental sustainability.</a:t>
            </a:r>
            <a:endParaRPr lang="en-GB" sz="1200" b="0" i="0" u="none" strike="noStrike" kern="1200" cap="none" dirty="0">
              <a:solidFill>
                <a:schemeClr val="dk1"/>
              </a:solidFill>
              <a:effectLst/>
              <a:latin typeface="Calibri"/>
              <a:ea typeface="Calibri"/>
              <a:cs typeface="Calibri"/>
              <a:sym typeface="Calibri"/>
            </a:endParaRPr>
          </a:p>
        </p:txBody>
      </p:sp>
      <p:sp>
        <p:nvSpPr>
          <p:cNvPr id="182" name="Shape 182"/>
          <p:cNvSpPr txBox="1">
            <a:spLocks noGrp="1"/>
          </p:cNvSpPr>
          <p:nvPr>
            <p:ph type="sldNum" idx="12"/>
          </p:nvPr>
        </p:nvSpPr>
        <p:spPr>
          <a:xfrm>
            <a:off x="3847889" y="9433234"/>
            <a:ext cx="2945100" cy="4965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12</a:t>
            </a:fld>
            <a:endParaRPr lang="en-US" sz="12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Calibri"/>
                <a:ea typeface="Calibri"/>
                <a:cs typeface="Calibri"/>
                <a:sym typeface="Calibri"/>
              </a:rPr>
              <a:t>Education can help with the shift to a more sustainable way of living. </a:t>
            </a:r>
          </a:p>
          <a:p>
            <a:endParaRPr lang="en-US" sz="1200" b="0" i="0" u="none" strike="noStrike" kern="1200" cap="none" dirty="0" smtClean="0">
              <a:solidFill>
                <a:schemeClr val="dk1"/>
              </a:solidFill>
              <a:latin typeface="Calibri"/>
              <a:ea typeface="Calibri"/>
              <a:cs typeface="Calibri"/>
              <a:sym typeface="Calibri"/>
            </a:endParaRPr>
          </a:p>
          <a:p>
            <a:r>
              <a:rPr lang="en-US" sz="1200" b="1" i="0" u="none" strike="noStrike" kern="1200" cap="none" dirty="0" smtClean="0">
                <a:solidFill>
                  <a:schemeClr val="dk1"/>
                </a:solidFill>
                <a:latin typeface="Calibri"/>
                <a:ea typeface="Calibri"/>
                <a:cs typeface="Calibri"/>
                <a:sym typeface="Calibri"/>
              </a:rPr>
              <a:t>It shapes values and perspectives, and is proven to be the best tool for climate change awareness.   </a:t>
            </a:r>
            <a:r>
              <a:rPr lang="en-US" sz="1200" b="0" i="0" u="none" strike="noStrike" kern="1200" cap="none" dirty="0" smtClean="0">
                <a:solidFill>
                  <a:schemeClr val="dk1"/>
                </a:solidFill>
                <a:latin typeface="Calibri"/>
                <a:ea typeface="Calibri"/>
                <a:cs typeface="Calibri"/>
                <a:sym typeface="Calibri"/>
              </a:rPr>
              <a:t>Schools help students understand a given environmental problem, its consequences and the types of action required to address it.</a:t>
            </a:r>
          </a:p>
          <a:p>
            <a:r>
              <a:rPr lang="en-US" sz="1200" b="0" i="0" u="none" strike="noStrike" kern="1200" cap="none" dirty="0" smtClean="0">
                <a:solidFill>
                  <a:schemeClr val="dk1"/>
                </a:solidFill>
                <a:latin typeface="Calibri"/>
                <a:ea typeface="Calibri"/>
                <a:cs typeface="Calibri"/>
                <a:sym typeface="Calibri"/>
              </a:rPr>
              <a:t>Education does not just bring awareness but also helps develop skills that can reduce or stop unsustainable practices and has a key role to play in addressing environmental challenges.</a:t>
            </a:r>
          </a:p>
          <a:p>
            <a:r>
              <a:rPr lang="en-US" sz="1200" b="1" i="0" u="none" strike="noStrike" kern="1200" cap="none" dirty="0" smtClean="0">
                <a:solidFill>
                  <a:schemeClr val="dk1"/>
                </a:solidFill>
                <a:latin typeface="Calibri"/>
                <a:ea typeface="Calibri"/>
                <a:cs typeface="Calibri"/>
                <a:sym typeface="Calibri"/>
              </a:rPr>
              <a:t>One of the biggest strains on the environment, for instance, is population growth. </a:t>
            </a:r>
            <a:r>
              <a:rPr lang="en-US" sz="1200" b="0" i="0" u="none" strike="noStrike" kern="1200" cap="none" dirty="0" smtClean="0">
                <a:solidFill>
                  <a:schemeClr val="dk1"/>
                </a:solidFill>
                <a:latin typeface="Calibri"/>
                <a:ea typeface="Calibri"/>
                <a:cs typeface="Calibri"/>
                <a:sym typeface="Calibri"/>
              </a:rPr>
              <a:t>Education, especially of girls and women, is the most effective means of addressing this growth, increasing women’s autonomy over fertility-related decisions.”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65437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1" i="0" u="none" strike="noStrike" kern="1200" cap="none" dirty="0" err="1" smtClean="0">
                <a:solidFill>
                  <a:schemeClr val="dk1"/>
                </a:solidFill>
                <a:effectLst/>
                <a:latin typeface="Calibri"/>
                <a:ea typeface="Calibri"/>
                <a:cs typeface="Calibri"/>
                <a:sym typeface="Calibri"/>
              </a:rPr>
              <a:t>ducation</a:t>
            </a:r>
            <a:r>
              <a:rPr lang="en-US" sz="1200" b="1" i="0" u="none" strike="noStrike" kern="1200" cap="none" dirty="0" smtClean="0">
                <a:solidFill>
                  <a:schemeClr val="dk1"/>
                </a:solidFill>
                <a:effectLst/>
                <a:latin typeface="Calibri"/>
                <a:ea typeface="Calibri"/>
                <a:cs typeface="Calibri"/>
                <a:sym typeface="Calibri"/>
              </a:rPr>
              <a:t> also enhances people’s resilience to climate-related risks</a:t>
            </a:r>
            <a:r>
              <a:rPr lang="en-US" sz="1200" b="0" i="0" u="none" strike="noStrike" kern="1200" cap="none" dirty="0" smtClean="0">
                <a:solidFill>
                  <a:schemeClr val="dk1"/>
                </a:solidFill>
                <a:effectLst/>
                <a:latin typeface="Calibri"/>
                <a:ea typeface="Calibri"/>
                <a:cs typeface="Calibri"/>
                <a:sym typeface="Calibri"/>
              </a:rPr>
              <a:t>. and encourages their support for and involvement in mitigation actions. Broadening access to education has been shown to be more effective against the effects of climate change than investment in infrastructure such as sea walls and irrigation systems.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Our projections show that if the SDG education target is reached, there would be up to 50,000 fewer deaths from future natural disasters per decade, assuming that the rate of disasters remains the same or increases. </a:t>
            </a:r>
            <a:endParaRPr lang="en-GB"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93420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One key takeaway is that we must stop thinking of learning as something that only happens in school if we are to start living in a more sustainable manner.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Certainly, schools must become more green, changing their pedagogy, linking up with communities and increasing their connections with nature.</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But beyond formal education, government agencies, religious organizations, non-profit and community groups, </a:t>
            </a:r>
            <a:r>
              <a:rPr lang="en-US" sz="1200" b="0" i="0" u="none" strike="noStrike" kern="1200" cap="none" dirty="0" err="1" smtClean="0">
                <a:solidFill>
                  <a:schemeClr val="dk1"/>
                </a:solidFill>
                <a:effectLst/>
                <a:latin typeface="Calibri"/>
                <a:ea typeface="Calibri"/>
                <a:cs typeface="Calibri"/>
                <a:sym typeface="Calibri"/>
              </a:rPr>
              <a:t>labour</a:t>
            </a:r>
            <a:r>
              <a:rPr lang="en-US" sz="1200" b="0" i="0" u="none" strike="noStrike" kern="1200" cap="none" dirty="0" smtClean="0">
                <a:solidFill>
                  <a:schemeClr val="dk1"/>
                </a:solidFill>
                <a:effectLst/>
                <a:latin typeface="Calibri"/>
                <a:ea typeface="Calibri"/>
                <a:cs typeface="Calibri"/>
                <a:sym typeface="Calibri"/>
              </a:rPr>
              <a:t> unions and the private sector can all help change individual and collective </a:t>
            </a:r>
            <a:r>
              <a:rPr lang="en-US" sz="1200" b="0" i="0" u="none" strike="noStrike" kern="1200" cap="none" dirty="0" err="1" smtClean="0">
                <a:solidFill>
                  <a:schemeClr val="dk1"/>
                </a:solidFill>
                <a:effectLst/>
                <a:latin typeface="Calibri"/>
                <a:ea typeface="Calibri"/>
                <a:cs typeface="Calibri"/>
                <a:sym typeface="Calibri"/>
              </a:rPr>
              <a:t>behaviour</a:t>
            </a:r>
            <a:r>
              <a:rPr lang="en-US" sz="1200" b="0" i="0" u="none" strike="noStrike" kern="1200" cap="none" dirty="0" smtClean="0">
                <a:solidFill>
                  <a:schemeClr val="dk1"/>
                </a:solidFill>
                <a:effectLst/>
                <a:latin typeface="Calibri"/>
                <a:ea typeface="Calibri"/>
                <a:cs typeface="Calibri"/>
                <a:sym typeface="Calibri"/>
              </a:rPr>
              <a:t>.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This can happen through awareness campaigns about an environmental problem, and its solution such as Ethiopia ran in 2015, for instance, aimed at encouraging solar lighting.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The workplace is likewise an essential </a:t>
            </a:r>
            <a:r>
              <a:rPr lang="en-US" sz="1200" b="0" i="0" u="none" strike="noStrike" kern="1200" cap="none" dirty="0" err="1" smtClean="0">
                <a:solidFill>
                  <a:schemeClr val="dk1"/>
                </a:solidFill>
                <a:effectLst/>
                <a:latin typeface="Calibri"/>
                <a:ea typeface="Calibri"/>
                <a:cs typeface="Calibri"/>
                <a:sym typeface="Calibri"/>
              </a:rPr>
              <a:t>centre</a:t>
            </a:r>
            <a:r>
              <a:rPr lang="en-US" sz="1200" b="0" i="0" u="none" strike="noStrike" kern="1200" cap="none" dirty="0" smtClean="0">
                <a:solidFill>
                  <a:schemeClr val="dk1"/>
                </a:solidFill>
                <a:effectLst/>
                <a:latin typeface="Calibri"/>
                <a:ea typeface="Calibri"/>
                <a:cs typeface="Calibri"/>
                <a:sym typeface="Calibri"/>
              </a:rPr>
              <a:t> for environmental learning through training and practice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There is an appetite for this. A 2008 survey reported that over 40% of global executives thought it important for their companies to align sustainability with their business. </a:t>
            </a:r>
            <a:endParaRPr lang="en-GB"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40955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GB" sz="1200" b="0" i="0" u="none" strike="noStrike" kern="1200" cap="none" dirty="0" smtClean="0">
                <a:solidFill>
                  <a:schemeClr val="dk1"/>
                </a:solidFill>
                <a:effectLst/>
                <a:latin typeface="Calibri"/>
                <a:ea typeface="Calibri"/>
                <a:cs typeface="Calibri"/>
                <a:sym typeface="Calibri"/>
              </a:rPr>
              <a:t>However, education systems can sometimes contribute to unsustainable practices, including overconsumption of resources.</a:t>
            </a:r>
          </a:p>
          <a:p>
            <a:r>
              <a:rPr lang="en-GB" sz="1200" b="0" i="0" u="none" strike="noStrike" kern="1200" cap="none" dirty="0" smtClean="0">
                <a:solidFill>
                  <a:schemeClr val="dk1"/>
                </a:solidFill>
                <a:effectLst/>
                <a:latin typeface="Calibri"/>
                <a:ea typeface="Calibri"/>
                <a:cs typeface="Calibri"/>
                <a:sym typeface="Calibri"/>
              </a:rPr>
              <a:t>Traditional – especially indigenous – knowledge in such areas as agriculture, food production and conservation has played an important role in environmental sustainability for centuries. It has recently contributed to disaster early warning systems, climate change adaptation and resilience. </a:t>
            </a:r>
          </a:p>
          <a:p>
            <a:r>
              <a:rPr lang="en-GB" sz="1200" b="0" i="0" u="none" strike="noStrike" kern="1200" cap="none" dirty="0" smtClean="0">
                <a:solidFill>
                  <a:schemeClr val="dk1"/>
                </a:solidFill>
                <a:effectLst/>
                <a:latin typeface="Calibri"/>
                <a:ea typeface="Calibri"/>
                <a:cs typeface="Calibri"/>
                <a:sym typeface="Calibri"/>
              </a:rPr>
              <a:t>To ensure that education systems are not destroying local knowledge systems, they should promote diversity in curricula and establish policies and programmes that protect and respect local languages. </a:t>
            </a:r>
          </a:p>
          <a:p>
            <a:r>
              <a:rPr lang="en-GB" sz="1200" b="0" i="0" u="none" strike="noStrike" kern="1200" cap="none" dirty="0" smtClean="0">
                <a:solidFill>
                  <a:schemeClr val="dk1"/>
                </a:solidFill>
                <a:effectLst/>
                <a:latin typeface="Calibri"/>
                <a:ea typeface="Calibri"/>
                <a:cs typeface="Calibri"/>
                <a:sym typeface="Calibri"/>
              </a:rPr>
              <a:t>The Alaska Rural Systemic Initiative in the United States, in which students interact with indigenous elders, is an example of schools learning from indigenous knowledge we can take from</a:t>
            </a:r>
            <a:r>
              <a:rPr lang="en-GB" sz="1200" b="1" i="0" u="none" strike="noStrike" kern="1200" cap="none" dirty="0" smtClean="0">
                <a:solidFill>
                  <a:schemeClr val="dk1"/>
                </a:solidFill>
                <a:effectLst/>
                <a:latin typeface="Calibri"/>
                <a:ea typeface="Calibri"/>
                <a:cs typeface="Calibri"/>
                <a:sym typeface="Calibri"/>
              </a:rPr>
              <a:t>. </a:t>
            </a:r>
            <a:endParaRPr lang="en-GB"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40955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Education has a role for making production and consumption sustainable, for supplying skills for the creation of green industry and orienting higher education and research towards green innovation.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Education can also protect against abusive informal </a:t>
            </a:r>
            <a:r>
              <a:rPr lang="en-US" sz="1200" b="0" i="0" u="none" strike="noStrike" kern="1200" cap="none" dirty="0" err="1" smtClean="0">
                <a:solidFill>
                  <a:schemeClr val="dk1"/>
                </a:solidFill>
                <a:effectLst/>
                <a:latin typeface="Calibri"/>
                <a:ea typeface="Calibri"/>
                <a:cs typeface="Calibri"/>
                <a:sym typeface="Calibri"/>
              </a:rPr>
              <a:t>labour</a:t>
            </a:r>
            <a:r>
              <a:rPr lang="en-US" sz="1200" b="0" i="0" u="none" strike="noStrike" kern="1200" cap="none" dirty="0" smtClean="0">
                <a:solidFill>
                  <a:schemeClr val="dk1"/>
                </a:solidFill>
                <a:effectLst/>
                <a:latin typeface="Calibri"/>
                <a:ea typeface="Calibri"/>
                <a:cs typeface="Calibri"/>
                <a:sym typeface="Calibri"/>
              </a:rPr>
              <a:t> and working poverty, ensuring that economic growth does not leave anyone behind. </a:t>
            </a:r>
            <a:endParaRPr lang="en-GB"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02075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915988" y="746125"/>
            <a:ext cx="4962525" cy="37226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63" name="Shape 263"/>
          <p:cNvSpPr txBox="1">
            <a:spLocks noGrp="1"/>
          </p:cNvSpPr>
          <p:nvPr>
            <p:ph type="body" idx="1"/>
          </p:nvPr>
        </p:nvSpPr>
        <p:spPr>
          <a:xfrm>
            <a:off x="679133" y="4718214"/>
            <a:ext cx="5436235" cy="4469128"/>
          </a:xfrm>
          <a:prstGeom prst="rect">
            <a:avLst/>
          </a:prstGeom>
          <a:noFill/>
          <a:ln>
            <a:noFill/>
          </a:ln>
        </p:spPr>
        <p:txBody>
          <a:bodyPr lIns="91425" tIns="45700" rIns="91425" bIns="45700" anchor="t" anchorCtr="0">
            <a:noAutofit/>
          </a:bodyPr>
          <a:lstStyle/>
          <a:p>
            <a:r>
              <a:rPr lang="en-US" sz="1200" b="0" i="0" u="none" strike="noStrike" kern="1200" cap="none" dirty="0" smtClean="0">
                <a:solidFill>
                  <a:schemeClr val="dk1"/>
                </a:solidFill>
                <a:effectLst/>
                <a:latin typeface="Calibri"/>
                <a:ea typeface="Calibri"/>
                <a:cs typeface="Calibri"/>
                <a:sym typeface="Calibri"/>
              </a:rPr>
              <a:t> The greening of today’s industries and the growth of new green companies will require </a:t>
            </a:r>
            <a:r>
              <a:rPr lang="en-US" sz="1200" b="1" i="0" u="none" strike="noStrike" kern="1200" cap="none" dirty="0" smtClean="0">
                <a:solidFill>
                  <a:schemeClr val="dk1"/>
                </a:solidFill>
                <a:effectLst/>
                <a:latin typeface="Calibri"/>
                <a:ea typeface="Calibri"/>
                <a:cs typeface="Calibri"/>
                <a:sym typeface="Calibri"/>
              </a:rPr>
              <a:t>new skills and calls for </a:t>
            </a:r>
            <a:r>
              <a:rPr lang="en-US" sz="1200" b="0" i="0" u="none" strike="noStrike" kern="1200" cap="none" dirty="0" smtClean="0">
                <a:solidFill>
                  <a:schemeClr val="dk1"/>
                </a:solidFill>
                <a:effectLst/>
                <a:latin typeface="Calibri"/>
                <a:ea typeface="Calibri"/>
                <a:cs typeface="Calibri"/>
                <a:sym typeface="Calibri"/>
              </a:rPr>
              <a:t>continuing education and training for workers, often on the job.</a:t>
            </a:r>
            <a:endParaRPr lang="en-GB" sz="1200" b="0" i="0" u="none" strike="noStrike" kern="1200" cap="none" dirty="0" smtClean="0">
              <a:solidFill>
                <a:schemeClr val="dk1"/>
              </a:solidFill>
              <a:effectLst/>
              <a:latin typeface="Calibri"/>
              <a:ea typeface="Calibri"/>
              <a:cs typeface="Calibri"/>
              <a:sym typeface="Calibri"/>
            </a:endParaRPr>
          </a:p>
          <a:p>
            <a:r>
              <a:rPr lang="en-US" sz="1200" b="1" i="0" u="none" strike="noStrike" kern="1200" cap="none" dirty="0" smtClean="0">
                <a:solidFill>
                  <a:schemeClr val="dk1"/>
                </a:solidFill>
                <a:effectLst/>
                <a:latin typeface="Calibri"/>
                <a:ea typeface="Calibri"/>
                <a:cs typeface="Calibri"/>
                <a:sym typeface="Calibri"/>
              </a:rPr>
              <a:t>Through research and innovative development education can support the shift to green growth.</a:t>
            </a:r>
            <a:r>
              <a:rPr lang="en-US" sz="1200" b="0" i="0" u="none" strike="noStrike" kern="1200" cap="none" dirty="0" smtClean="0">
                <a:solidFill>
                  <a:schemeClr val="dk1"/>
                </a:solidFill>
                <a:effectLst/>
                <a:latin typeface="Calibri"/>
                <a:ea typeface="Calibri"/>
                <a:cs typeface="Calibri"/>
                <a:sym typeface="Calibri"/>
              </a:rPr>
              <a:t> It is estimated that governments need to increase energy research and development by up to fivefold annually to achieve a quick transition to low carbon intensity.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However, many countries, including many in sub-Saharan Africa, have halted or reduced investment in agricultural research, which needs to be reversed. </a:t>
            </a:r>
            <a:endParaRPr lang="en-GB" sz="1200" b="0" i="0" u="none" strike="noStrike" kern="1200" cap="none" dirty="0" smtClean="0">
              <a:solidFill>
                <a:schemeClr val="dk1"/>
              </a:solidFill>
              <a:effectLst/>
              <a:latin typeface="Calibri"/>
              <a:ea typeface="Calibri"/>
              <a:cs typeface="Calibri"/>
              <a:sym typeface="Calibri"/>
            </a:endParaRPr>
          </a:p>
          <a:p>
            <a:endParaRPr sz="1100" dirty="0"/>
          </a:p>
        </p:txBody>
      </p:sp>
      <p:sp>
        <p:nvSpPr>
          <p:cNvPr id="264" name="Shape 264"/>
          <p:cNvSpPr txBox="1">
            <a:spLocks noGrp="1"/>
          </p:cNvSpPr>
          <p:nvPr>
            <p:ph type="sldNum" idx="12"/>
          </p:nvPr>
        </p:nvSpPr>
        <p:spPr>
          <a:xfrm>
            <a:off x="3847889" y="9433234"/>
            <a:ext cx="2945024" cy="49657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18</a:t>
            </a:fld>
            <a:endParaRPr lang="en-US" sz="12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An economic sector in urgent need of becoming more sustainable is agriculture, which accounts for 33% of greenhouse gas emissions.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Education can help with this shift, giving farmers the right skills and knowledge, and producing innovative agricultural research.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In addition, farmers urgently need help stepping up their productivity to feed our increasingly growing population.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Our report shows that field schools and extension </a:t>
            </a:r>
            <a:r>
              <a:rPr lang="en-US" sz="1200" b="0" i="0" u="none" strike="noStrike" kern="1200" cap="none" dirty="0" err="1" smtClean="0">
                <a:solidFill>
                  <a:schemeClr val="dk1"/>
                </a:solidFill>
                <a:effectLst/>
                <a:latin typeface="Calibri"/>
                <a:ea typeface="Calibri"/>
                <a:cs typeface="Calibri"/>
                <a:sym typeface="Calibri"/>
              </a:rPr>
              <a:t>programmes</a:t>
            </a:r>
            <a:r>
              <a:rPr lang="en-US" sz="1200" b="0" i="0" u="none" strike="noStrike" kern="1200" cap="none" dirty="0" smtClean="0">
                <a:solidFill>
                  <a:schemeClr val="dk1"/>
                </a:solidFill>
                <a:effectLst/>
                <a:latin typeface="Calibri"/>
                <a:ea typeface="Calibri"/>
                <a:cs typeface="Calibri"/>
                <a:sym typeface="Calibri"/>
              </a:rPr>
              <a:t> helped farmers increase productivity by 12% and their net income by 19% at the same time. </a:t>
            </a:r>
            <a:endParaRPr lang="en-GB" sz="1200" b="0" i="0" u="none" strike="noStrike" kern="1200" cap="none" dirty="0" smtClean="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95223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912813" y="746125"/>
            <a:ext cx="4965700" cy="3724275"/>
          </a:xfrm>
          <a:ln/>
        </p:spPr>
      </p:sp>
      <p:sp>
        <p:nvSpPr>
          <p:cNvPr id="62467" name="Notes Placeholder 2"/>
          <p:cNvSpPr>
            <a:spLocks noGrp="1"/>
          </p:cNvSpPr>
          <p:nvPr>
            <p:ph type="body" idx="1"/>
          </p:nvPr>
        </p:nvSpPr>
        <p:spPr>
          <a:noFill/>
          <a:ln/>
        </p:spPr>
        <p:txBody>
          <a:bodyPr/>
          <a:lstStyle/>
          <a:p>
            <a:r>
              <a:rPr lang="en-US" sz="1200" b="0" i="0" u="none" strike="noStrike" kern="1200" cap="none" dirty="0" smtClean="0">
                <a:solidFill>
                  <a:schemeClr val="dk1"/>
                </a:solidFill>
                <a:effectLst/>
                <a:latin typeface="Calibri"/>
                <a:ea typeface="Calibri"/>
                <a:cs typeface="Calibri"/>
                <a:sym typeface="Calibri"/>
              </a:rPr>
              <a:t>The Sustainable Development Goals are the collective vision of the international community. They merge the previous development agenda known as the Millennium Development Goals and the environment agenda known as the Rio process. </a:t>
            </a:r>
          </a:p>
          <a:p>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The fourth Sustainable Development Goal (SDG4) focuses on education and aims to ‘ensure inclusive and equitable quality education and promote lifelong learning opportunities for all’. </a:t>
            </a:r>
            <a:endParaRPr lang="en-GB" sz="1200" b="0" i="0" u="none" strike="noStrike" kern="1200" cap="none" dirty="0" smtClean="0">
              <a:solidFill>
                <a:schemeClr val="dk1"/>
              </a:solidFill>
              <a:effectLst/>
              <a:latin typeface="Calibri"/>
              <a:ea typeface="Calibri"/>
              <a:cs typeface="Calibri"/>
              <a:sym typeface="Calibri"/>
            </a:endParaRPr>
          </a:p>
          <a:p>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In turn, SDG4 merges and significantly expands upon the Millennium Development Goals and the Education for All agendas in education, which guided the international community until 2015. </a:t>
            </a:r>
            <a:endParaRPr lang="en-GB" sz="1200" b="0" i="0" u="none" strike="noStrike" kern="1200" cap="none" dirty="0" smtClean="0">
              <a:solidFill>
                <a:schemeClr val="dk1"/>
              </a:solidFill>
              <a:effectLst/>
              <a:latin typeface="Calibri"/>
              <a:ea typeface="Calibri"/>
              <a:cs typeface="Calibri"/>
              <a:sym typeface="Calibri"/>
            </a:endParaRPr>
          </a:p>
          <a:p>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When representatives of the international education community convened the World Education Forum in May 2015, it gave the Global Education Monitoring Report (or GEM Report) a mandate to monitor education commitments in the new sustainable development agenda.</a:t>
            </a:r>
            <a:endParaRPr lang="en-GB" sz="1200" b="0" i="0" u="none" strike="noStrike" kern="1200" cap="none" dirty="0">
              <a:solidFill>
                <a:schemeClr val="dk1"/>
              </a:solidFill>
              <a:effectLst/>
              <a:latin typeface="Calibri"/>
              <a:ea typeface="Calibri"/>
              <a:cs typeface="Calibri"/>
              <a:sym typeface="Calibri"/>
            </a:endParaRPr>
          </a:p>
        </p:txBody>
      </p:sp>
      <p:sp>
        <p:nvSpPr>
          <p:cNvPr id="481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90F8D887-CD6D-4E27-8279-4314B6801067}" type="slidenum">
              <a:rPr lang="en-GB" altLang="en-US" smtClean="0"/>
              <a:pPr>
                <a:defRPr/>
              </a:pPr>
              <a:t>2</a:t>
            </a:fld>
            <a:endParaRPr lang="en-GB" altLang="en-US" smtClean="0"/>
          </a:p>
        </p:txBody>
      </p:sp>
    </p:spTree>
    <p:extLst>
      <p:ext uri="{BB962C8B-B14F-4D97-AF65-F5344CB8AC3E}">
        <p14:creationId xmlns:p14="http://schemas.microsoft.com/office/powerpoint/2010/main" val="2786613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915988" y="746125"/>
            <a:ext cx="4962525" cy="37226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76" name="Shape 276"/>
          <p:cNvSpPr txBox="1">
            <a:spLocks noGrp="1"/>
          </p:cNvSpPr>
          <p:nvPr>
            <p:ph type="body" idx="1"/>
          </p:nvPr>
        </p:nvSpPr>
        <p:spPr>
          <a:xfrm>
            <a:off x="679133" y="4718214"/>
            <a:ext cx="5436235" cy="4469128"/>
          </a:xfrm>
          <a:prstGeom prst="rect">
            <a:avLst/>
          </a:prstGeom>
          <a:noFill/>
          <a:ln>
            <a:noFill/>
          </a:ln>
        </p:spPr>
        <p:txBody>
          <a:bodyPr lIns="91425" tIns="45700" rIns="91425" bIns="45700" anchor="t" anchorCtr="0">
            <a:noAutofit/>
          </a:bodyPr>
          <a:lstStyle/>
          <a:p>
            <a:r>
              <a:rPr lang="en-US" sz="1200" b="0" i="0" u="none" strike="noStrike" kern="1200" cap="none" dirty="0" smtClean="0">
                <a:solidFill>
                  <a:schemeClr val="dk1"/>
                </a:solidFill>
                <a:effectLst/>
                <a:latin typeface="Calibri"/>
                <a:ea typeface="Calibri"/>
                <a:cs typeface="Calibri"/>
                <a:sym typeface="Calibri"/>
              </a:rPr>
              <a:t>For countries to prosper, investment in good quality secondary and tertiary education is a must.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Our projections have shown that were </a:t>
            </a:r>
            <a:r>
              <a:rPr lang="en-US" sz="1200" b="1" i="0" u="none" strike="noStrike" kern="1200" cap="none" dirty="0" smtClean="0">
                <a:solidFill>
                  <a:schemeClr val="dk1"/>
                </a:solidFill>
                <a:effectLst/>
                <a:latin typeface="Calibri"/>
                <a:ea typeface="Calibri"/>
                <a:cs typeface="Calibri"/>
                <a:sym typeface="Calibri"/>
              </a:rPr>
              <a:t>low income countries</a:t>
            </a:r>
            <a:r>
              <a:rPr lang="en-US" sz="1200" b="0" i="0" u="none" strike="noStrike" kern="1200" cap="none" dirty="0" smtClean="0">
                <a:solidFill>
                  <a:schemeClr val="dk1"/>
                </a:solidFill>
                <a:effectLst/>
                <a:latin typeface="Calibri"/>
                <a:ea typeface="Calibri"/>
                <a:cs typeface="Calibri"/>
                <a:sym typeface="Calibri"/>
              </a:rPr>
              <a:t> to reach their target of universal upper secondary education by 2030, then by 2050, per capita earnings would increase by 75% and the percent of people living in poverty would significantly decline, thereby lifting 60 million people out of poverty.</a:t>
            </a:r>
            <a:endParaRPr lang="en-GB" sz="1200" b="0" i="0" u="none" strike="noStrike" kern="1200" cap="none" dirty="0">
              <a:solidFill>
                <a:schemeClr val="dk1"/>
              </a:solidFill>
              <a:effectLst/>
              <a:latin typeface="Calibri"/>
              <a:ea typeface="Calibri"/>
              <a:cs typeface="Calibri"/>
              <a:sym typeface="Calibri"/>
            </a:endParaRPr>
          </a:p>
        </p:txBody>
      </p:sp>
      <p:sp>
        <p:nvSpPr>
          <p:cNvPr id="277" name="Shape 277"/>
          <p:cNvSpPr txBox="1">
            <a:spLocks noGrp="1"/>
          </p:cNvSpPr>
          <p:nvPr>
            <p:ph type="sldNum" idx="12"/>
          </p:nvPr>
        </p:nvSpPr>
        <p:spPr>
          <a:xfrm>
            <a:off x="3847889" y="9433234"/>
            <a:ext cx="2945024" cy="49657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20</a:t>
            </a:fld>
            <a:endParaRPr lang="en-US" sz="12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Education can also ensure this economic growth doesn’t leave people behind, firstly, by helping people find work, but perhaps more importantly, by helping people find decent work – work that pays them a </a:t>
            </a:r>
            <a:r>
              <a:rPr lang="en-US" sz="1200" b="0" i="0" u="none" strike="noStrike" kern="1200" cap="none" dirty="0" err="1" smtClean="0">
                <a:solidFill>
                  <a:schemeClr val="dk1"/>
                </a:solidFill>
                <a:effectLst/>
                <a:latin typeface="Calibri"/>
                <a:ea typeface="Calibri"/>
                <a:cs typeface="Calibri"/>
                <a:sym typeface="Calibri"/>
              </a:rPr>
              <a:t>liveable</a:t>
            </a:r>
            <a:r>
              <a:rPr lang="en-US" sz="1200" b="0" i="0" u="none" strike="noStrike" kern="1200" cap="none" dirty="0" smtClean="0">
                <a:solidFill>
                  <a:schemeClr val="dk1"/>
                </a:solidFill>
                <a:effectLst/>
                <a:latin typeface="Calibri"/>
                <a:ea typeface="Calibri"/>
                <a:cs typeface="Calibri"/>
                <a:sym typeface="Calibri"/>
              </a:rPr>
              <a:t> wage, something that almost 90% of workers in low-income countries cannot say they have.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New analysis for this report shows that 39% fewer workers from poorer backgrounds would be in low paying informal work and in working poverty if they attained the same education level as workers from richer backgrounds.</a:t>
            </a:r>
            <a:endParaRPr lang="en-GB" sz="1200" b="0" i="0" u="none" strike="noStrike" kern="1200" cap="none" dirty="0" smtClean="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91024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679133" y="4718214"/>
            <a:ext cx="5436235" cy="4469128"/>
          </a:xfrm>
          <a:prstGeom prst="rect">
            <a:avLst/>
          </a:prstGeom>
        </p:spPr>
        <p:txBody>
          <a:bodyPr lIns="91425" tIns="91425" rIns="91425" bIns="91425" anchor="t" anchorCtr="0">
            <a:noAutofit/>
          </a:bodyPr>
          <a:lstStyle/>
          <a:p>
            <a:r>
              <a:rPr lang="en-US" sz="1200" b="0" i="0" u="none" strike="noStrike" kern="1200" cap="none" dirty="0" smtClean="0">
                <a:solidFill>
                  <a:schemeClr val="dk1"/>
                </a:solidFill>
                <a:effectLst/>
                <a:latin typeface="Calibri"/>
                <a:ea typeface="Calibri"/>
                <a:cs typeface="Calibri"/>
                <a:sym typeface="Calibri"/>
              </a:rPr>
              <a:t>If education is to continue to drive growth, it must keep up with the rapidly changing world of work.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Technology has not only raised demand for high skill workers but has also reduced demand for medium skill jobs, whose tasks are more easily automated. This could affect millions in the future: in 2015, almost two-thirds of total employment was in medium skill occupations.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Yet, most education systems are not keeping up with market demand. By 2020, the world could have 40 million too few workers with tertiary education qualifications than are needed.</a:t>
            </a:r>
            <a:endParaRPr lang="en-GB" sz="1200" b="0" i="0" u="none" strike="noStrike" kern="1200" cap="none" dirty="0">
              <a:solidFill>
                <a:schemeClr val="dk1"/>
              </a:solidFill>
              <a:effectLst/>
              <a:latin typeface="Calibri"/>
              <a:ea typeface="Calibri"/>
              <a:cs typeface="Calibri"/>
              <a:sym typeface="Calibri"/>
            </a:endParaRPr>
          </a:p>
        </p:txBody>
      </p:sp>
      <p:sp>
        <p:nvSpPr>
          <p:cNvPr id="288" name="Shape 288"/>
          <p:cNvSpPr>
            <a:spLocks noGrp="1" noRot="1" noChangeAspect="1"/>
          </p:cNvSpPr>
          <p:nvPr>
            <p:ph type="sldImg" idx="2"/>
          </p:nvPr>
        </p:nvSpPr>
        <p:spPr>
          <a:xfrm>
            <a:off x="915988" y="746125"/>
            <a:ext cx="4962525" cy="37226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Inclusive social development requires universal provision of critical services such as education, health, water, sanitation, energy, housing and transport.</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Yet, in low income countries, only 28% had access to sanitation facilities, 25% had access to electricity and 67% made it to the last grade of primary education.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Inclusive social development demands taking a holistic approach to address multidimensional poverty challenges. </a:t>
            </a:r>
            <a:endParaRPr lang="en-GB"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53516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915988" y="746125"/>
            <a:ext cx="4962525" cy="37226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21" name="Shape 421"/>
          <p:cNvSpPr txBox="1">
            <a:spLocks noGrp="1"/>
          </p:cNvSpPr>
          <p:nvPr>
            <p:ph type="body" idx="1"/>
          </p:nvPr>
        </p:nvSpPr>
        <p:spPr>
          <a:xfrm>
            <a:off x="679133" y="4718214"/>
            <a:ext cx="5436300" cy="4469100"/>
          </a:xfrm>
          <a:prstGeom prst="rect">
            <a:avLst/>
          </a:prstGeom>
          <a:noFill/>
          <a:ln>
            <a:noFill/>
          </a:ln>
        </p:spPr>
        <p:txBody>
          <a:bodyPr lIns="91425" tIns="45700" rIns="91425" bIns="45700" anchor="t" anchorCtr="0">
            <a:noAutofit/>
          </a:bodyPr>
          <a:lstStyle/>
          <a:p>
            <a:r>
              <a:rPr lang="en-US" sz="1200" b="0" i="0" u="none" strike="noStrike" kern="1200" cap="none" dirty="0" smtClean="0">
                <a:solidFill>
                  <a:schemeClr val="dk1"/>
                </a:solidFill>
                <a:effectLst/>
                <a:latin typeface="Calibri"/>
                <a:ea typeface="Calibri"/>
                <a:cs typeface="Calibri"/>
                <a:sym typeface="Calibri"/>
              </a:rPr>
              <a:t>Educating women is at the heart of social development. More educated mothers are more likely to seek help during pregnancy and childbirth and are better able to feed their children well and keep them in good health.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Our projections show that if women achieved universal upper secondary education by 2030 in sub-Saharan Africa, it would prevent 3.5 million child deaths in the decade beginning in 2050.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Outside of health benefits, education also broadens women’s employment opportunities, which is crucial in the face of wide gender inequalities in pay, promotion and in work.</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Studies from very different countries and contexts have also shown how education increases women’s political empowerment. This should be a major global priority. In 2014, only 22% of national assemblies were made up of women.</a:t>
            </a:r>
            <a:endParaRPr lang="en-GB" sz="1200" b="0" i="0" u="none" strike="noStrike" kern="1200" cap="none" dirty="0">
              <a:solidFill>
                <a:schemeClr val="dk1"/>
              </a:solidFill>
              <a:effectLst/>
              <a:latin typeface="Calibri"/>
              <a:ea typeface="Calibri"/>
              <a:cs typeface="Calibri"/>
              <a:sym typeface="Calibri"/>
            </a:endParaRPr>
          </a:p>
        </p:txBody>
      </p:sp>
      <p:sp>
        <p:nvSpPr>
          <p:cNvPr id="422" name="Shape 422"/>
          <p:cNvSpPr txBox="1">
            <a:spLocks noGrp="1"/>
          </p:cNvSpPr>
          <p:nvPr>
            <p:ph type="sldNum" idx="12"/>
          </p:nvPr>
        </p:nvSpPr>
        <p:spPr>
          <a:xfrm>
            <a:off x="3847889" y="9433234"/>
            <a:ext cx="2945100" cy="4965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24</a:t>
            </a:fld>
            <a:endParaRPr lang="en-US" sz="120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txBox="1">
            <a:spLocks noGrp="1"/>
          </p:cNvSpPr>
          <p:nvPr>
            <p:ph type="body" idx="1"/>
          </p:nvPr>
        </p:nvSpPr>
        <p:spPr>
          <a:xfrm>
            <a:off x="679133" y="4718214"/>
            <a:ext cx="5436300" cy="4469100"/>
          </a:xfrm>
          <a:prstGeom prst="rect">
            <a:avLst/>
          </a:prstGeom>
        </p:spPr>
        <p:txBody>
          <a:bodyPr lIns="91425" tIns="91425" rIns="91425" bIns="91425" anchor="t" anchorCtr="0">
            <a:noAutofit/>
          </a:bodyPr>
          <a:lstStyle/>
          <a:p>
            <a:r>
              <a:rPr lang="en-US" sz="1200" b="0" i="0" u="none" strike="noStrike" kern="1200" cap="none" dirty="0" smtClean="0">
                <a:solidFill>
                  <a:schemeClr val="dk1"/>
                </a:solidFill>
                <a:effectLst/>
                <a:latin typeface="Calibri"/>
                <a:ea typeface="Calibri"/>
                <a:cs typeface="Calibri"/>
                <a:sym typeface="Calibri"/>
              </a:rPr>
              <a:t>Health and nutrition are essential for education: they condition children’s ability to attend school and learn, and their families’ ability to support them.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In Kenya, girls who received deworming treatment were 25% more likely to pass the national primary school exam.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Similarly, access to quality health care for teachers can reduce teacher absenteeism and attrition.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Meanwhile, schools have huge potential to be used to deliver health and nutrition interventions. By one estimate, it costs one tenth the amount to deliver simple health interventions through teachers, than through mobile health teams.</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But education on its own is not enough to achieve equality in society and ensure all have access to the most basic of services.</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We need to integrate education with actions such as social protection </a:t>
            </a:r>
            <a:r>
              <a:rPr lang="en-US" sz="1200" b="0" i="0" u="none" strike="noStrike" kern="1200" cap="none" dirty="0" err="1" smtClean="0">
                <a:solidFill>
                  <a:schemeClr val="dk1"/>
                </a:solidFill>
                <a:effectLst/>
                <a:latin typeface="Calibri"/>
                <a:ea typeface="Calibri"/>
                <a:cs typeface="Calibri"/>
                <a:sym typeface="Calibri"/>
              </a:rPr>
              <a:t>programmes</a:t>
            </a:r>
            <a:r>
              <a:rPr lang="en-US" sz="1200" b="0" i="0" u="none" strike="noStrike" kern="1200" cap="none" dirty="0" smtClean="0">
                <a:solidFill>
                  <a:schemeClr val="dk1"/>
                </a:solidFill>
                <a:effectLst/>
                <a:latin typeface="Calibri"/>
                <a:ea typeface="Calibri"/>
                <a:cs typeface="Calibri"/>
                <a:sym typeface="Calibri"/>
              </a:rPr>
              <a:t> that seek to reduce risk and vulnerability. </a:t>
            </a:r>
            <a:endParaRPr lang="en-GB" sz="1200" b="0" i="0" u="none" strike="noStrike" kern="1200" cap="none" dirty="0">
              <a:solidFill>
                <a:schemeClr val="dk1"/>
              </a:solidFill>
              <a:effectLst/>
              <a:latin typeface="Calibri"/>
              <a:ea typeface="Calibri"/>
              <a:cs typeface="Calibri"/>
              <a:sym typeface="Calibri"/>
            </a:endParaRPr>
          </a:p>
        </p:txBody>
      </p:sp>
      <p:sp>
        <p:nvSpPr>
          <p:cNvPr id="433" name="Shape 433"/>
          <p:cNvSpPr>
            <a:spLocks noGrp="1" noRot="1" noChangeAspect="1"/>
          </p:cNvSpPr>
          <p:nvPr>
            <p:ph type="sldImg" idx="2"/>
          </p:nvPr>
        </p:nvSpPr>
        <p:spPr>
          <a:xfrm>
            <a:off x="915988" y="746125"/>
            <a:ext cx="4962525" cy="37226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914400"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97" name="Shape 297"/>
          <p:cNvSpPr txBox="1">
            <a:spLocks noGrp="1"/>
          </p:cNvSpPr>
          <p:nvPr>
            <p:ph type="body" idx="1"/>
          </p:nvPr>
        </p:nvSpPr>
        <p:spPr>
          <a:xfrm>
            <a:off x="679133" y="4718214"/>
            <a:ext cx="5436300" cy="4469100"/>
          </a:xfrm>
          <a:prstGeom prst="rect">
            <a:avLst/>
          </a:prstGeom>
          <a:noFill/>
          <a:ln>
            <a:noFill/>
          </a:ln>
        </p:spPr>
        <p:txBody>
          <a:bodyPr lIns="91425" tIns="45700" rIns="91425" bIns="45700" anchor="t" anchorCtr="0">
            <a:noAutofit/>
          </a:bodyPr>
          <a:lstStyle/>
          <a:p>
            <a:r>
              <a:rPr lang="en-US" sz="1200" b="0" i="0" u="none" strike="noStrike" kern="1200" cap="none" dirty="0" smtClean="0">
                <a:solidFill>
                  <a:schemeClr val="dk1"/>
                </a:solidFill>
                <a:effectLst/>
                <a:latin typeface="Calibri"/>
                <a:ea typeface="Calibri"/>
                <a:cs typeface="Calibri"/>
                <a:sym typeface="Calibri"/>
              </a:rPr>
              <a:t>Persistent violence and armed conflict undermine personal security and well-being. Preventing violence and achieving sustainable peace require democratic and representative institutions and well-functioning justice systems. Education is a key element in expanding political participation, inclusion, advocacy and democracy. </a:t>
            </a:r>
            <a:endParaRPr lang="en-GB" sz="1200" b="0" i="0" u="none" strike="noStrike" kern="1200" cap="none" dirty="0">
              <a:solidFill>
                <a:schemeClr val="dk1"/>
              </a:solidFill>
              <a:effectLst/>
              <a:latin typeface="Calibri"/>
              <a:ea typeface="Calibri"/>
              <a:cs typeface="Calibri"/>
              <a:sym typeface="Calibri"/>
            </a:endParaRPr>
          </a:p>
        </p:txBody>
      </p:sp>
      <p:sp>
        <p:nvSpPr>
          <p:cNvPr id="298" name="Shape 298"/>
          <p:cNvSpPr txBox="1">
            <a:spLocks noGrp="1"/>
          </p:cNvSpPr>
          <p:nvPr>
            <p:ph type="sldNum" idx="12"/>
          </p:nvPr>
        </p:nvSpPr>
        <p:spPr>
          <a:xfrm>
            <a:off x="3847889" y="9433234"/>
            <a:ext cx="2945100" cy="4965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26</a:t>
            </a:fld>
            <a:endParaRPr lang="en-US" sz="1200">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In conflict-affected countries, 21.5 million children of primary school age and 15 million adolescents of lower secondary age are out of school, representing 36% and 25% of the total respectively.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Our latest research with UNHCR, showed that 50% of refugee children are out of primary school and 75% of refugee youth are out of secondary school.</a:t>
            </a:r>
            <a:r>
              <a:rPr lang="en-US" sz="1200" b="1" i="0" u="none" strike="noStrike" kern="1200" cap="none"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And these figures only touch on those in camps, and not those who live in urban areas, where enrolment levels are likely far worse.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Meanwhile, education is often directly under attack, with teachers and students directly impacted, and schools used for military purposes.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Other forms of violence, including school-based bullying &amp; sexual violence are also taking their toll, not only on access to education, but also on learning outcomes.</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 </a:t>
            </a:r>
            <a:endParaRPr lang="en-GB"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73260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Education can be a powerful preventative tool for violence and conflict. Data from 100 countries shows that countries with wider education gaps are more likely to be in conflict.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Yet the issue has not been given proper attention in peace agreements. Of all agreements signed between 1989 and 2005, almost one third made no mention of education at all.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The content of education is crucial in laying the foundation for and maintaining peace.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Language in education policies can also be a source of wider grievances especially if they discriminate against certain population groups.  </a:t>
            </a:r>
            <a:endParaRPr lang="en-GB"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68863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Education can also lead to more constructive political processes, and more peaceful protests by helping people participate in politics and access political information.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Open and collaborative teaching, and well-designed civics education have been shown to lead to greater participation in politics</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Likewise, equitable and quality education can give people the literacy and related skills to access political information, for example ensuring they understand the language that political campaigns are using.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Across 102 countries, adults with a tertiary education were 60% more likely to request information from the government than those with a primary education or less.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Voter education </a:t>
            </a:r>
            <a:r>
              <a:rPr lang="en-US" sz="1200" b="0" i="0" u="none" strike="noStrike" kern="1200" cap="none" dirty="0" err="1" smtClean="0">
                <a:solidFill>
                  <a:schemeClr val="dk1"/>
                </a:solidFill>
                <a:effectLst/>
                <a:latin typeface="Calibri"/>
                <a:ea typeface="Calibri"/>
                <a:cs typeface="Calibri"/>
                <a:sym typeface="Calibri"/>
              </a:rPr>
              <a:t>programmes</a:t>
            </a:r>
            <a:r>
              <a:rPr lang="en-US" sz="1200" b="0" i="0" u="none" strike="noStrike" kern="1200" cap="none" dirty="0" smtClean="0">
                <a:solidFill>
                  <a:schemeClr val="dk1"/>
                </a:solidFill>
                <a:effectLst/>
                <a:latin typeface="Calibri"/>
                <a:ea typeface="Calibri"/>
                <a:cs typeface="Calibri"/>
                <a:sym typeface="Calibri"/>
              </a:rPr>
              <a:t> can help inform about the mechanisms of voting and reduce electoral misconduct, particularly if targeted at </a:t>
            </a:r>
            <a:r>
              <a:rPr lang="en-US" sz="1200" b="0" i="0" u="none" strike="noStrike" kern="1200" cap="none" dirty="0" err="1" smtClean="0">
                <a:solidFill>
                  <a:schemeClr val="dk1"/>
                </a:solidFill>
                <a:effectLst/>
                <a:latin typeface="Calibri"/>
                <a:ea typeface="Calibri"/>
                <a:cs typeface="Calibri"/>
                <a:sym typeface="Calibri"/>
              </a:rPr>
              <a:t>marginalised</a:t>
            </a:r>
            <a:r>
              <a:rPr lang="en-US" sz="1200" b="0" i="0" u="none" strike="noStrike" kern="1200" cap="none" dirty="0" smtClean="0">
                <a:solidFill>
                  <a:schemeClr val="dk1"/>
                </a:solidFill>
                <a:effectLst/>
                <a:latin typeface="Calibri"/>
                <a:ea typeface="Calibri"/>
                <a:cs typeface="Calibri"/>
                <a:sym typeface="Calibri"/>
              </a:rPr>
              <a:t> members of the community.</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A functioning justice system is critical for sustaining peaceful societies. However, many citizens lack the skills to gain access to complex justice systems, which community based education </a:t>
            </a:r>
            <a:r>
              <a:rPr lang="en-US" sz="1200" b="0" i="0" u="none" strike="noStrike" kern="1200" cap="none" dirty="0" err="1" smtClean="0">
                <a:solidFill>
                  <a:schemeClr val="dk1"/>
                </a:solidFill>
                <a:effectLst/>
                <a:latin typeface="Calibri"/>
                <a:ea typeface="Calibri"/>
                <a:cs typeface="Calibri"/>
                <a:sym typeface="Calibri"/>
              </a:rPr>
              <a:t>programmes</a:t>
            </a:r>
            <a:r>
              <a:rPr lang="en-US" sz="1200" b="0" i="0" u="none" strike="noStrike" kern="1200" cap="none" dirty="0" smtClean="0">
                <a:solidFill>
                  <a:schemeClr val="dk1"/>
                </a:solidFill>
                <a:effectLst/>
                <a:latin typeface="Calibri"/>
                <a:ea typeface="Calibri"/>
                <a:cs typeface="Calibri"/>
                <a:sym typeface="Calibri"/>
              </a:rPr>
              <a:t> can help address.  In 2011, in the Former Yugoslav Republic of Macedonia, tertiary education significantly increased the extent to which people were well or partially informed about the judicial system and its reforms.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Building the capacity of judicial and law enforcement officers is critical. Otherwise, there may be flawed or insufficient evidence-gathering, lack of enforcement, and abuse. In Haiti, the national police went from being the least to the most trusted public institution over five years through a seven month training </a:t>
            </a:r>
            <a:r>
              <a:rPr lang="en-US" sz="1200" b="0" i="0" u="none" strike="noStrike" kern="1200" cap="none" dirty="0" err="1" smtClean="0">
                <a:solidFill>
                  <a:schemeClr val="dk1"/>
                </a:solidFill>
                <a:effectLst/>
                <a:latin typeface="Calibri"/>
                <a:ea typeface="Calibri"/>
                <a:cs typeface="Calibri"/>
                <a:sym typeface="Calibri"/>
              </a:rPr>
              <a:t>programme</a:t>
            </a:r>
            <a:r>
              <a:rPr lang="en-US" sz="1200" b="0" i="0" u="none" strike="noStrike" kern="1200" cap="none" dirty="0" smtClean="0">
                <a:solidFill>
                  <a:schemeClr val="dk1"/>
                </a:solidFill>
                <a:effectLst/>
                <a:latin typeface="Calibri"/>
                <a:ea typeface="Calibri"/>
                <a:cs typeface="Calibri"/>
                <a:sym typeface="Calibri"/>
              </a:rPr>
              <a:t>.</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 </a:t>
            </a:r>
            <a:endParaRPr lang="en-GB"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75888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Moving from commitment to action the international community has proposed 11 global indicators to monitor progress on the 10 targets of SDG4. Countries will be obliged to report information on each of these 11 global indicators. The international education community has also proposed an additional 32 indicators, called thematic indicators, that would help give a wider view of progress over the next fifteen years.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This Report analyses each target and their respective indicators in detail, raising substantive issues and identify gaps where further work is needed.</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In addition, it provides emerging evidence on baselines for selected indicators. It is important to say that many indicators have not yet been measured on a global scale, especially those related to learning outcomes. The next three slides show only some of the Report's findings from the monitoring part. </a:t>
            </a:r>
            <a:endParaRPr lang="en-GB" sz="1200" b="0" i="0" u="none" strike="noStrike" kern="1200" cap="none" dirty="0" smtClean="0">
              <a:solidFill>
                <a:schemeClr val="dk1"/>
              </a:solidFill>
              <a:effectLst/>
              <a:latin typeface="Calibri"/>
              <a:ea typeface="Calibri"/>
              <a:cs typeface="Calibri"/>
              <a:sym typeface="Calibri"/>
            </a:endParaRPr>
          </a:p>
          <a:p>
            <a:pPr lvl="1" algn="l"/>
            <a:endParaRPr lang="en-GB" baseline="0" dirty="0" smtClean="0"/>
          </a:p>
        </p:txBody>
      </p:sp>
      <p:sp>
        <p:nvSpPr>
          <p:cNvPr id="4" name="Slide Number Placeholder 3"/>
          <p:cNvSpPr>
            <a:spLocks noGrp="1"/>
          </p:cNvSpPr>
          <p:nvPr>
            <p:ph type="sldNum" sz="quarter" idx="10"/>
          </p:nvPr>
        </p:nvSpPr>
        <p:spPr/>
        <p:txBody>
          <a:bodyPr/>
          <a:lstStyle/>
          <a:p>
            <a:pPr>
              <a:defRPr/>
            </a:pPr>
            <a:fld id="{AFB74886-D140-4111-B123-0AA3E0570759}" type="slidenum">
              <a:rPr lang="en-GB" smtClean="0"/>
              <a:pPr>
                <a:defRPr/>
              </a:pPr>
              <a:t>3</a:t>
            </a:fld>
            <a:endParaRPr lang="en-GB"/>
          </a:p>
        </p:txBody>
      </p:sp>
    </p:spTree>
    <p:extLst>
      <p:ext uri="{BB962C8B-B14F-4D97-AF65-F5344CB8AC3E}">
        <p14:creationId xmlns:p14="http://schemas.microsoft.com/office/powerpoint/2010/main" val="1963492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a:spLocks noGrp="1" noRot="1" noChangeAspect="1"/>
          </p:cNvSpPr>
          <p:nvPr>
            <p:ph type="sldImg" idx="2"/>
          </p:nvPr>
        </p:nvSpPr>
        <p:spPr>
          <a:xfrm>
            <a:off x="914400"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59" name="Shape 459"/>
          <p:cNvSpPr txBox="1">
            <a:spLocks noGrp="1"/>
          </p:cNvSpPr>
          <p:nvPr>
            <p:ph type="body" idx="1"/>
          </p:nvPr>
        </p:nvSpPr>
        <p:spPr>
          <a:xfrm>
            <a:off x="679133" y="4718214"/>
            <a:ext cx="5436300" cy="4469100"/>
          </a:xfrm>
          <a:prstGeom prst="rect">
            <a:avLst/>
          </a:prstGeom>
          <a:noFill/>
          <a:ln>
            <a:noFill/>
          </a:ln>
        </p:spPr>
        <p:txBody>
          <a:bodyPr lIns="91425" tIns="45700" rIns="91425" bIns="45700" anchor="t" anchorCtr="0">
            <a:noAutofit/>
          </a:bodyPr>
          <a:lstStyle/>
          <a:p>
            <a:r>
              <a:rPr lang="en-US" sz="1200" b="0" i="0" u="none" strike="noStrike" kern="1200" cap="none" dirty="0" smtClean="0">
                <a:solidFill>
                  <a:schemeClr val="dk1"/>
                </a:solidFill>
                <a:effectLst/>
                <a:latin typeface="Calibri"/>
                <a:ea typeface="Calibri"/>
                <a:cs typeface="Calibri"/>
                <a:sym typeface="Calibri"/>
              </a:rPr>
              <a:t>Urbanization is one of today’s defining demographic trends – over half of the world lives in cities and urban areas. In the coming decades most projected urban population growth will occur in cities in low income countries.</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Currently, the education sector is largely missing from key urban planning and development discussions. The report shows why education should be integrated into urban planning so that the education needs and rights of all are met as urban populations change</a:t>
            </a:r>
            <a:r>
              <a:rPr lang="en-US" sz="1200" b="0" i="0" u="none" strike="noStrike" kern="1200" cap="none" smtClean="0">
                <a:solidFill>
                  <a:schemeClr val="dk1"/>
                </a:solidFill>
                <a:effectLst/>
                <a:latin typeface="Calibri"/>
                <a:ea typeface="Calibri"/>
                <a:cs typeface="Calibri"/>
                <a:sym typeface="Calibri"/>
              </a:rPr>
              <a:t>. </a:t>
            </a:r>
            <a:endParaRPr lang="en-GB" sz="1200" b="0" i="0" u="none" strike="noStrike" kern="1200" cap="none" dirty="0" smtClean="0">
              <a:solidFill>
                <a:schemeClr val="dk1"/>
              </a:solidFill>
              <a:effectLst/>
              <a:latin typeface="Calibri"/>
              <a:ea typeface="Calibri"/>
              <a:cs typeface="Calibri"/>
              <a:sym typeface="Calibri"/>
            </a:endParaRPr>
          </a:p>
        </p:txBody>
      </p:sp>
      <p:sp>
        <p:nvSpPr>
          <p:cNvPr id="460" name="Shape 460"/>
          <p:cNvSpPr txBox="1">
            <a:spLocks noGrp="1"/>
          </p:cNvSpPr>
          <p:nvPr>
            <p:ph type="sldNum" idx="12"/>
          </p:nvPr>
        </p:nvSpPr>
        <p:spPr>
          <a:xfrm>
            <a:off x="3847889" y="9433234"/>
            <a:ext cx="2945100" cy="4965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30</a:t>
            </a:fld>
            <a:endParaRPr lang="en-US" sz="1200">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Fast </a:t>
            </a:r>
            <a:r>
              <a:rPr lang="en-US" sz="1200" b="0" i="0" u="none" strike="noStrike" kern="1200" cap="none" dirty="0" err="1" smtClean="0">
                <a:solidFill>
                  <a:schemeClr val="dk1"/>
                </a:solidFill>
                <a:effectLst/>
                <a:latin typeface="Calibri"/>
                <a:ea typeface="Calibri"/>
                <a:cs typeface="Calibri"/>
                <a:sym typeface="Calibri"/>
              </a:rPr>
              <a:t>urbanisation</a:t>
            </a:r>
            <a:r>
              <a:rPr lang="en-US" sz="1200" b="0" i="0" u="none" strike="noStrike" kern="1200" cap="none" dirty="0" smtClean="0">
                <a:solidFill>
                  <a:schemeClr val="dk1"/>
                </a:solidFill>
                <a:effectLst/>
                <a:latin typeface="Calibri"/>
                <a:ea typeface="Calibri"/>
                <a:cs typeface="Calibri"/>
                <a:sym typeface="Calibri"/>
              </a:rPr>
              <a:t> is putting a strain on education systems.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More than one-third of urban residents in lower income countries live in slums or shanty towns in city </a:t>
            </a:r>
            <a:r>
              <a:rPr lang="en-US" sz="1200" b="0" i="0" u="none" strike="noStrike" kern="1200" cap="none" dirty="0" err="1" smtClean="0">
                <a:solidFill>
                  <a:schemeClr val="dk1"/>
                </a:solidFill>
                <a:effectLst/>
                <a:latin typeface="Calibri"/>
                <a:ea typeface="Calibri"/>
                <a:cs typeface="Calibri"/>
                <a:sym typeface="Calibri"/>
              </a:rPr>
              <a:t>centres</a:t>
            </a:r>
            <a:r>
              <a:rPr lang="en-US" sz="1200" b="0" i="0" u="none" strike="noStrike" kern="1200" cap="none" dirty="0" smtClean="0">
                <a:solidFill>
                  <a:schemeClr val="dk1"/>
                </a:solidFill>
                <a:effectLst/>
                <a:latin typeface="Calibri"/>
                <a:ea typeface="Calibri"/>
                <a:cs typeface="Calibri"/>
                <a:sym typeface="Calibri"/>
              </a:rPr>
              <a:t> or urban peripheries. Many slums are characterized by poor access to basic services, including education, and especially to education that is publicly provided.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By late 2014, 6 out of 10 refugees lived in urban areas. In Turkey, only 30% of refugees in urban areas are enrolled in school.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Meanwhile, migrants to cities looking for employment face challenges such as discrimination, language barriers, unemployment and exploitation in the informal economy.</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In China, which experienced the largest rural-urban migration in human history, access to public schools was restricted for children of migrants. The government then reversed this situation by abolishing fees for rural migrant children and providing extra funding to schools.</a:t>
            </a:r>
            <a:endParaRPr lang="en-GB"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86462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Inviting education planners to the table in discussions around urban policies would help address unequal access to quality public schools, and the uneven distribution of quality teachers by area.</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Teacher preparation and mentoring </a:t>
            </a:r>
            <a:r>
              <a:rPr lang="en-US" sz="1200" b="0" i="0" u="none" strike="noStrike" kern="1200" cap="none" dirty="0" err="1" smtClean="0">
                <a:solidFill>
                  <a:schemeClr val="dk1"/>
                </a:solidFill>
                <a:effectLst/>
                <a:latin typeface="Calibri"/>
                <a:ea typeface="Calibri"/>
                <a:cs typeface="Calibri"/>
                <a:sym typeface="Calibri"/>
              </a:rPr>
              <a:t>programmes</a:t>
            </a:r>
            <a:r>
              <a:rPr lang="en-US" sz="1200" b="0" i="0" u="none" strike="noStrike" kern="1200" cap="none" dirty="0" smtClean="0">
                <a:solidFill>
                  <a:schemeClr val="dk1"/>
                </a:solidFill>
                <a:effectLst/>
                <a:latin typeface="Calibri"/>
                <a:ea typeface="Calibri"/>
                <a:cs typeface="Calibri"/>
                <a:sym typeface="Calibri"/>
              </a:rPr>
              <a:t> can reduce discriminatory attitudes that exacerbate social marginalization and exclusion throughout cities.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Education also has a positive social impact, particularly in reducing crime, as shown in the Report with examples from the United Kingdom, the United States, South Africa and Italy. </a:t>
            </a:r>
            <a:endParaRPr lang="en-GB"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67463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Cities can attract human capital and foreign direct investment by positioning themselves as global hubs for higher education, skills, talent, knowledge and innovation.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The megacity of Shanghai, China, attracts a wide range of talent, has access to over 100,000 graduates and has doubled the proportion of college-educated </a:t>
            </a:r>
            <a:r>
              <a:rPr lang="en-US" sz="1200" b="0" i="0" u="none" strike="noStrike" kern="1200" cap="none" dirty="0" err="1" smtClean="0">
                <a:solidFill>
                  <a:schemeClr val="dk1"/>
                </a:solidFill>
                <a:effectLst/>
                <a:latin typeface="Calibri"/>
                <a:ea typeface="Calibri"/>
                <a:cs typeface="Calibri"/>
                <a:sym typeface="Calibri"/>
              </a:rPr>
              <a:t>labour</a:t>
            </a:r>
            <a:r>
              <a:rPr lang="en-US" sz="1200" b="0" i="0" u="none" strike="noStrike" kern="1200" cap="none" dirty="0" smtClean="0">
                <a:solidFill>
                  <a:schemeClr val="dk1"/>
                </a:solidFill>
                <a:effectLst/>
                <a:latin typeface="Calibri"/>
                <a:ea typeface="Calibri"/>
                <a:cs typeface="Calibri"/>
                <a:sym typeface="Calibri"/>
              </a:rPr>
              <a:t> force in a decade. Stanford University has reportedly had significant global economic impact: 18,000 firms created by its alumni are based in urban areas in its home state of California.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Education can also help cities to become green. Curitiba and Medellin are both cities that have used education initiatives to become among the greenest cities in the world. Many cities are expanding cycling </a:t>
            </a:r>
            <a:r>
              <a:rPr lang="en-US" sz="1200" b="0" i="0" u="none" strike="noStrike" kern="1200" cap="none" dirty="0" err="1" smtClean="0">
                <a:solidFill>
                  <a:schemeClr val="dk1"/>
                </a:solidFill>
                <a:effectLst/>
                <a:latin typeface="Calibri"/>
                <a:ea typeface="Calibri"/>
                <a:cs typeface="Calibri"/>
                <a:sym typeface="Calibri"/>
              </a:rPr>
              <a:t>programmes</a:t>
            </a:r>
            <a:r>
              <a:rPr lang="en-US" sz="1200" b="0" i="0" u="none" strike="noStrike" kern="1200" cap="none" dirty="0" smtClean="0">
                <a:solidFill>
                  <a:schemeClr val="dk1"/>
                </a:solidFill>
                <a:effectLst/>
                <a:latin typeface="Calibri"/>
                <a:ea typeface="Calibri"/>
                <a:cs typeface="Calibri"/>
                <a:sym typeface="Calibri"/>
              </a:rPr>
              <a:t> as a form of green transportation; in Denmark schools encourage cycling and teach children from a young age safe cycling habits.</a:t>
            </a:r>
            <a:endParaRPr lang="en-GB"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13518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a:spLocks noGrp="1" noRot="1" noChangeAspect="1"/>
          </p:cNvSpPr>
          <p:nvPr>
            <p:ph type="sldImg" idx="2"/>
          </p:nvPr>
        </p:nvSpPr>
        <p:spPr>
          <a:xfrm>
            <a:off x="914400"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17" name="Shape 517"/>
          <p:cNvSpPr txBox="1">
            <a:spLocks noGrp="1"/>
          </p:cNvSpPr>
          <p:nvPr>
            <p:ph type="body" idx="1"/>
          </p:nvPr>
        </p:nvSpPr>
        <p:spPr>
          <a:xfrm>
            <a:off x="679133" y="4718214"/>
            <a:ext cx="5436300" cy="4469100"/>
          </a:xfrm>
          <a:prstGeom prst="rect">
            <a:avLst/>
          </a:prstGeom>
          <a:noFill/>
          <a:ln>
            <a:noFill/>
          </a:ln>
        </p:spPr>
        <p:txBody>
          <a:bodyPr lIns="91425" tIns="45700" rIns="91425" bIns="45700" anchor="t" anchorCtr="0">
            <a:noAutofit/>
          </a:bodyPr>
          <a:lstStyle/>
          <a:p>
            <a:r>
              <a:rPr lang="en-US" sz="1200" b="0" i="0" u="none" strike="noStrike" kern="1200" cap="none" dirty="0" smtClean="0">
                <a:solidFill>
                  <a:schemeClr val="dk1"/>
                </a:solidFill>
                <a:effectLst/>
                <a:latin typeface="Calibri"/>
                <a:ea typeface="Calibri"/>
                <a:cs typeface="Calibri"/>
                <a:sym typeface="Calibri"/>
              </a:rPr>
              <a:t>The GEM Report pays special attention to the importance of developing integrated approaches to solve complex, collective problems.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However, the notion of integrated planning still exists mostly on paper as its potential benefits are not fully realized.</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Few countries have genuinely pushed for integrated actions and budgets.  Without strong political incentives and adequate financial backing, planning and implementation in most contexts will not change their ways of working.</a:t>
            </a:r>
            <a:endParaRPr lang="en-GB" sz="1200" b="0" i="0" u="none" strike="noStrike" kern="1200" cap="none" dirty="0">
              <a:solidFill>
                <a:schemeClr val="dk1"/>
              </a:solidFill>
              <a:effectLst/>
              <a:latin typeface="Calibri"/>
              <a:ea typeface="Calibri"/>
              <a:cs typeface="Calibri"/>
              <a:sym typeface="Calibri"/>
            </a:endParaRPr>
          </a:p>
        </p:txBody>
      </p:sp>
      <p:sp>
        <p:nvSpPr>
          <p:cNvPr id="518" name="Shape 518"/>
          <p:cNvSpPr txBox="1">
            <a:spLocks noGrp="1"/>
          </p:cNvSpPr>
          <p:nvPr>
            <p:ph type="sldNum" idx="12"/>
          </p:nvPr>
        </p:nvSpPr>
        <p:spPr>
          <a:xfrm>
            <a:off x="3847889" y="9433234"/>
            <a:ext cx="2945100" cy="4965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34</a:t>
            </a:fld>
            <a:endParaRPr lang="en-US" sz="1200">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One key barrier standing in the way of progress is the persistent finance gap for all our development goals, including for education.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At least 35 countries – from different parts of the world - spend less than both minimum thresholds proposed in the Incheon Declaration, namely 4% of GDP and 15% of total public expenditure.</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Mobilizing more domestic resources will be critical.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In some cases, this can be done by increasing the priority given education. In others, policies to raise tax revenue are needed. In about half of all lower income countries, tax ratios are below 15% of GDP, compared with 26% in advanced economies. Education can improve taxpayer </a:t>
            </a:r>
            <a:r>
              <a:rPr lang="en-US" sz="1200" b="0" i="0" u="none" strike="noStrike" kern="1200" cap="none" dirty="0" err="1" smtClean="0">
                <a:solidFill>
                  <a:schemeClr val="dk1"/>
                </a:solidFill>
                <a:effectLst/>
                <a:latin typeface="Calibri"/>
                <a:ea typeface="Calibri"/>
                <a:cs typeface="Calibri"/>
                <a:sym typeface="Calibri"/>
              </a:rPr>
              <a:t>behaviour</a:t>
            </a:r>
            <a:r>
              <a:rPr lang="en-US" sz="1200" b="0" i="0" u="none" strike="noStrike" kern="1200" cap="none" dirty="0" smtClean="0">
                <a:solidFill>
                  <a:schemeClr val="dk1"/>
                </a:solidFill>
                <a:effectLst/>
                <a:latin typeface="Calibri"/>
                <a:ea typeface="Calibri"/>
                <a:cs typeface="Calibri"/>
                <a:sym typeface="Calibri"/>
              </a:rPr>
              <a:t> and increase compliance. In 123 countries, low literacy rates were associated with reduced tax revenues.</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 </a:t>
            </a:r>
            <a:endParaRPr lang="en-GB"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43426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In addition, aid is not being allocated to those facing the biggest education challenges. Rather it is frequently associated with donor trade-related interests. To reach our goals, aid must be better aligned to helping those most in need.</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The graph on this slide illustrates</a:t>
            </a:r>
            <a:r>
              <a:rPr lang="en-US" sz="1200" b="1" i="0" u="none" strike="noStrike" kern="1200" cap="none" dirty="0" smtClean="0">
                <a:solidFill>
                  <a:schemeClr val="dk1"/>
                </a:solidFill>
                <a:effectLst/>
                <a:latin typeface="Calibri"/>
                <a:ea typeface="Calibri"/>
                <a:cs typeface="Calibri"/>
                <a:sym typeface="Calibri"/>
              </a:rPr>
              <a:t> the gap between aid to education and actual need</a:t>
            </a:r>
            <a:r>
              <a:rPr lang="en-US" sz="1200" b="0" i="0" u="none" strike="noStrike" kern="1200" cap="none" dirty="0" smtClean="0">
                <a:solidFill>
                  <a:schemeClr val="dk1"/>
                </a:solidFill>
                <a:effectLst/>
                <a:latin typeface="Calibri"/>
                <a:ea typeface="Calibri"/>
                <a:cs typeface="Calibri"/>
                <a:sym typeface="Calibri"/>
              </a:rPr>
              <a:t>. For example, Chad only received </a:t>
            </a:r>
            <a:r>
              <a:rPr lang="en-US" sz="1200" b="1" i="0" u="none" strike="noStrike" kern="1200" cap="none" dirty="0" smtClean="0">
                <a:solidFill>
                  <a:schemeClr val="dk1"/>
                </a:solidFill>
                <a:effectLst/>
                <a:latin typeface="Calibri"/>
                <a:ea typeface="Calibri"/>
                <a:cs typeface="Calibri"/>
                <a:sym typeface="Calibri"/>
              </a:rPr>
              <a:t>US$3 per child in 2014</a:t>
            </a:r>
            <a:r>
              <a:rPr lang="en-US" sz="1200" b="0" i="0" u="none" strike="noStrike" kern="1200" cap="none" dirty="0" smtClean="0">
                <a:solidFill>
                  <a:schemeClr val="dk1"/>
                </a:solidFill>
                <a:effectLst/>
                <a:latin typeface="Calibri"/>
                <a:ea typeface="Calibri"/>
                <a:cs typeface="Calibri"/>
                <a:sym typeface="Calibri"/>
              </a:rPr>
              <a:t>, even though only 28% were completing primary school. Mongolia, by contrast, received </a:t>
            </a:r>
            <a:r>
              <a:rPr lang="en-US" sz="1200" b="1" i="0" u="none" strike="noStrike" kern="1200" cap="none" dirty="0" smtClean="0">
                <a:solidFill>
                  <a:schemeClr val="dk1"/>
                </a:solidFill>
                <a:effectLst/>
                <a:latin typeface="Calibri"/>
                <a:ea typeface="Calibri"/>
                <a:cs typeface="Calibri"/>
                <a:sym typeface="Calibri"/>
              </a:rPr>
              <a:t>$45 per child</a:t>
            </a:r>
            <a:r>
              <a:rPr lang="en-US" sz="1200" b="0" i="0" u="none" strike="noStrike" kern="1200" cap="none" dirty="0" smtClean="0">
                <a:solidFill>
                  <a:schemeClr val="dk1"/>
                </a:solidFill>
                <a:effectLst/>
                <a:latin typeface="Calibri"/>
                <a:ea typeface="Calibri"/>
                <a:cs typeface="Calibri"/>
                <a:sym typeface="Calibri"/>
              </a:rPr>
              <a:t> even though almost 100% are completing. Liberia and Mauritania, in red, have roughly the same completion rates but receive vastly different amounts of aid to education.</a:t>
            </a:r>
            <a:endParaRPr lang="en-GB"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74593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These policy recommendations suggest how education systems can contribute more effectively to sustainable development.</a:t>
            </a:r>
            <a:endParaRPr lang="en-GB"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Support collaborations and synergies across all sectors and partners</a:t>
            </a:r>
            <a:r>
              <a:rPr lang="en-US" sz="1200" b="0" i="0" u="none" strike="noStrike" kern="1200" cap="none" dirty="0" smtClean="0">
                <a:solidFill>
                  <a:schemeClr val="dk1"/>
                </a:solidFill>
                <a:effectLst/>
                <a:latin typeface="Calibri"/>
                <a:ea typeface="Calibri"/>
                <a:cs typeface="Calibri"/>
                <a:sym typeface="Calibri"/>
              </a:rPr>
              <a:t>. Since systemic problems require multiple actors and diverse perspectives, stronger efforts are needed to involve all partners, including ministries, education experts, and civil society, at the local and national level, and across sectors.</a:t>
            </a:r>
            <a:endParaRPr lang="en-GB"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Governments need to view formal and non-formal education and training as key to their efforts to tackle cross-sector problems. </a:t>
            </a:r>
            <a:r>
              <a:rPr lang="en-US" sz="1200" b="0" i="0" u="none" strike="noStrike" kern="1200" cap="none" dirty="0" smtClean="0">
                <a:solidFill>
                  <a:schemeClr val="dk1"/>
                </a:solidFill>
                <a:effectLst/>
                <a:latin typeface="Calibri"/>
                <a:ea typeface="Calibri"/>
                <a:cs typeface="Calibri"/>
                <a:sym typeface="Calibri"/>
              </a:rPr>
              <a:t>Education and lifelong learning can help build capacity in all sectors. Many SDG targets require specialized skills and expertise that education systems provide.</a:t>
            </a:r>
          </a:p>
          <a:p>
            <a:endParaRPr lang="en-GB"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Education can help reduce income inequality, but not on its own.</a:t>
            </a:r>
            <a:r>
              <a:rPr lang="en-US" sz="1200" b="0" i="0" u="none" strike="noStrike" kern="1200" cap="none" dirty="0" smtClean="0">
                <a:solidFill>
                  <a:schemeClr val="dk1"/>
                </a:solidFill>
                <a:effectLst/>
                <a:latin typeface="Calibri"/>
                <a:ea typeface="Calibri"/>
                <a:cs typeface="Calibri"/>
                <a:sym typeface="Calibri"/>
              </a:rPr>
              <a:t> Expanding access by marginalized groups to good quality primary and secondary education will help ensure decent incomes and reduced disparity. Changes to labour market regulations and technology should not penalize workers in less secure jobs, especially in the informal sector.</a:t>
            </a:r>
          </a:p>
          <a:p>
            <a:endParaRPr lang="en-GB"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Education systems need increased and predictable financing</a:t>
            </a:r>
            <a:r>
              <a:rPr lang="en-US" sz="1200" b="0" i="0" u="none" strike="noStrike" kern="1200" cap="none" dirty="0" smtClean="0">
                <a:solidFill>
                  <a:schemeClr val="dk1"/>
                </a:solidFill>
                <a:effectLst/>
                <a:latin typeface="Calibri"/>
                <a:ea typeface="Calibri"/>
                <a:cs typeface="Calibri"/>
                <a:sym typeface="Calibri"/>
              </a:rPr>
              <a:t> to (a) universalize completion of primary and secondary education; (b) increase numbers of qualified, knowledgeable and motivated teachers; (c) provide good quality education to marginalized populations; and (d) prepare for the impact of climate change, natural disasters and the possibility of protracted conflict.</a:t>
            </a:r>
          </a:p>
          <a:p>
            <a:endParaRPr lang="en-GB"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Among many benefits of improving equity in education, universal primary and secondary education, especially for girls, </a:t>
            </a:r>
            <a:r>
              <a:rPr lang="en-US" sz="1200" b="0" i="0" u="none" strike="noStrike" kern="1200" cap="none" dirty="0" smtClean="0">
                <a:solidFill>
                  <a:schemeClr val="dk1"/>
                </a:solidFill>
                <a:effectLst/>
                <a:latin typeface="Calibri"/>
                <a:ea typeface="Calibri"/>
                <a:cs typeface="Calibri"/>
                <a:sym typeface="Calibri"/>
              </a:rPr>
              <a:t>would curtail population growth, transform social norms and practices across generations, and limit the burden on the planet.</a:t>
            </a:r>
          </a:p>
          <a:p>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Last, we need to revisit the purposes of education: what learning is needed to achieve the ambitious 2030 Agenda. </a:t>
            </a:r>
          </a:p>
          <a:p>
            <a:endParaRPr lang="en-GB"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In developing skills policies, education systems should address both medium- and long-term needs and the implications of sustainable growth. </a:t>
            </a:r>
            <a:r>
              <a:rPr lang="en-US" sz="1200" b="0" i="0" u="none" strike="noStrike" kern="1200" cap="none" dirty="0" smtClean="0">
                <a:solidFill>
                  <a:schemeClr val="dk1"/>
                </a:solidFill>
                <a:effectLst/>
                <a:latin typeface="Calibri"/>
                <a:ea typeface="Calibri"/>
                <a:cs typeface="Calibri"/>
                <a:sym typeface="Calibri"/>
              </a:rPr>
              <a:t>Teaching green skills to students and providing workers with opportunities to retrain and improve their skills are needed, as are changes in secondary and tertiary level curricula. Better cooperation with business and industry would improve relevance and quality of teaching and learning.</a:t>
            </a:r>
          </a:p>
          <a:p>
            <a:endParaRPr lang="en-GB"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Civic, peace and sustainability education </a:t>
            </a:r>
            <a:r>
              <a:rPr lang="en-US" sz="1200" b="0" i="1" u="none" strike="noStrike" kern="1200" cap="none" dirty="0" err="1" smtClean="0">
                <a:solidFill>
                  <a:schemeClr val="dk1"/>
                </a:solidFill>
                <a:effectLst/>
                <a:latin typeface="Calibri"/>
                <a:ea typeface="Calibri"/>
                <a:cs typeface="Calibri"/>
                <a:sym typeface="Calibri"/>
              </a:rPr>
              <a:t>programmes</a:t>
            </a:r>
            <a:r>
              <a:rPr lang="en-US" sz="1200" b="0" i="1" u="none" strike="noStrike" kern="1200" cap="none" dirty="0" smtClean="0">
                <a:solidFill>
                  <a:schemeClr val="dk1"/>
                </a:solidFill>
                <a:effectLst/>
                <a:latin typeface="Calibri"/>
                <a:ea typeface="Calibri"/>
                <a:cs typeface="Calibri"/>
                <a:sym typeface="Calibri"/>
              </a:rPr>
              <a:t> can be important levers for SDG progress.</a:t>
            </a:r>
            <a:r>
              <a:rPr lang="en-US" sz="1200" b="0" i="0" u="none" strike="noStrike" kern="1200" cap="none" dirty="0" smtClean="0">
                <a:solidFill>
                  <a:schemeClr val="dk1"/>
                </a:solidFill>
                <a:effectLst/>
                <a:latin typeface="Calibri"/>
                <a:ea typeface="Calibri"/>
                <a:cs typeface="Calibri"/>
                <a:sym typeface="Calibri"/>
              </a:rPr>
              <a:t> Effectively implemented, they can ensure a more equitable justice system, build capacity in judicial and law enforcement, foster less violent and more constructive societies, increase understanding of the links between culture, economy and environment, and prioritize actions that improve the lot of future generations.</a:t>
            </a:r>
            <a:endParaRPr lang="en-GB"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52545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915988" y="746125"/>
            <a:ext cx="4962525" cy="37226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68" name="Shape 568"/>
          <p:cNvSpPr txBox="1">
            <a:spLocks noGrp="1"/>
          </p:cNvSpPr>
          <p:nvPr>
            <p:ph type="body" idx="1"/>
          </p:nvPr>
        </p:nvSpPr>
        <p:spPr>
          <a:xfrm>
            <a:off x="679133" y="4718214"/>
            <a:ext cx="5436235" cy="4469128"/>
          </a:xfrm>
          <a:prstGeom prst="rect">
            <a:avLst/>
          </a:prstGeom>
          <a:noFill/>
          <a:ln>
            <a:noFill/>
          </a:ln>
        </p:spPr>
        <p:txBody>
          <a:bodyPr lIns="91425" tIns="45700" rIns="91425" bIns="45700" anchor="t" anchorCtr="0">
            <a:noAutofit/>
          </a:bodyPr>
          <a:lstStyle/>
          <a:p>
            <a:r>
              <a:rPr lang="en-US" sz="1200" b="0" i="0" u="none" strike="noStrike" kern="1200" cap="none" dirty="0" smtClean="0">
                <a:solidFill>
                  <a:schemeClr val="dk1"/>
                </a:solidFill>
                <a:effectLst/>
                <a:latin typeface="Calibri"/>
                <a:ea typeface="Calibri"/>
                <a:cs typeface="Calibri"/>
                <a:sym typeface="Calibri"/>
              </a:rPr>
              <a:t>We have come to the end of the presentation.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Thank you for listening. The findings and recommendation in this report speak to so many different audiences and sectors, and we will need all your support in helping us disseminate them widely.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Please do join in the conversation and find out more via our website, or on twitter with the </a:t>
            </a:r>
            <a:r>
              <a:rPr lang="en-US" sz="1200" b="0" i="0" u="none" strike="noStrike" kern="1200" cap="none" dirty="0" err="1" smtClean="0">
                <a:solidFill>
                  <a:schemeClr val="dk1"/>
                </a:solidFill>
                <a:effectLst/>
                <a:latin typeface="Calibri"/>
                <a:ea typeface="Calibri"/>
                <a:cs typeface="Calibri"/>
                <a:sym typeface="Calibri"/>
              </a:rPr>
              <a:t>hashtag</a:t>
            </a:r>
            <a:r>
              <a:rPr lang="en-US" sz="1200" b="0" i="0" u="none" strike="noStrike" kern="1200" cap="none" dirty="0" smtClean="0">
                <a:solidFill>
                  <a:schemeClr val="dk1"/>
                </a:solidFill>
                <a:effectLst/>
                <a:latin typeface="Calibri"/>
                <a:ea typeface="Calibri"/>
                <a:cs typeface="Calibri"/>
                <a:sym typeface="Calibri"/>
              </a:rPr>
              <a:t> #sdg4all.</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smtClean="0">
                <a:solidFill>
                  <a:schemeClr val="dk1"/>
                </a:solidFill>
                <a:effectLst/>
                <a:latin typeface="Calibri"/>
                <a:ea typeface="Calibri"/>
                <a:cs typeface="Calibri"/>
                <a:sym typeface="Calibri"/>
              </a:rPr>
              <a:t> </a:t>
            </a:r>
            <a:endParaRPr lang="en-GB" sz="1200" b="0" i="0" u="none" strike="noStrike" kern="1200" cap="none">
              <a:solidFill>
                <a:schemeClr val="dk1"/>
              </a:solidFill>
              <a:effectLst/>
              <a:latin typeface="Calibri"/>
              <a:ea typeface="Calibri"/>
              <a:cs typeface="Calibri"/>
              <a:sym typeface="Calibri"/>
            </a:endParaRPr>
          </a:p>
        </p:txBody>
      </p:sp>
      <p:sp>
        <p:nvSpPr>
          <p:cNvPr id="569" name="Shape 569"/>
          <p:cNvSpPr txBox="1">
            <a:spLocks noGrp="1"/>
          </p:cNvSpPr>
          <p:nvPr>
            <p:ph type="sldNum" idx="12"/>
          </p:nvPr>
        </p:nvSpPr>
        <p:spPr>
          <a:xfrm>
            <a:off x="3847889" y="9433234"/>
            <a:ext cx="2945024" cy="49657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38</a:t>
            </a:fld>
            <a:endParaRPr lang="en-US" sz="12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Against the first target (4.1) of universal completion of primary and secondary education by 2030, there are still 263 million children, adolescents and youth out of school according to UIS in 2014.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Against the third target (4.3), while more than 200 million students are now enrolled in higher education, inequalities abound: less than 1% of youth from the poorest households completing four years or more of tertiary education at the moment.</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 </a:t>
            </a:r>
            <a:endParaRPr lang="en-GB"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99338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For the fourth target on skills for work (4.4), we have found that having strong reading skills doubles the probability of having a decent job.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Related to the fifth target on inequalities in education (4.5), we have found that gender disparities increase by education level and that vast wealth gaps remain: for every 100 of the richest youth, only 36 of the poorest youth are completing primary education. </a:t>
            </a:r>
            <a:endParaRPr lang="en-GB" sz="1200" b="0" i="0" u="none" strike="noStrike" kern="1200" cap="none" dirty="0" smtClean="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72636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In the seventh target on education for sustainable development (4.7), new GEM analysis indicates the challenge of mainstreaming ESD and GCED in curricula: for example, while 73% of 78 countries with data included the key term ‘sustainable development’, only 36% included the notion of ‘climate change’. The terms ‘global citizenship’ or ‘global identity’ appeared in the curricula of only 42% of countries.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We are far from providing the education facilities and learning environments envisaged in target 4.a: 3 out of 10 primary schools lack an adequate water supply. </a:t>
            </a:r>
            <a:endParaRPr lang="en-GB"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Our own analysis of target 4.b has found that around 25,000 scholarships were offered by governments last year, which reach only 1% of mobile students from developing countries, although a proper mechanism of measuring them is currently lacking. </a:t>
            </a:r>
            <a:endParaRPr lang="en-GB"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99338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The mandate of the GEM</a:t>
            </a:r>
            <a:r>
              <a:rPr lang="en-US" sz="1200" b="0" i="0" u="none" strike="noStrike" kern="1200" cap="none" baseline="0" dirty="0" smtClean="0">
                <a:solidFill>
                  <a:schemeClr val="dk1"/>
                </a:solidFill>
                <a:effectLst/>
                <a:latin typeface="Calibri"/>
                <a:ea typeface="Calibri"/>
                <a:cs typeface="Calibri"/>
                <a:sym typeface="Calibri"/>
              </a:rPr>
              <a:t> Report also extends in monitoring education in the other SDGs. We explore three possible ways in which this can be done.</a:t>
            </a:r>
          </a:p>
          <a:p>
            <a:r>
              <a:rPr lang="en-US" sz="1200" b="0" i="0" u="sng" strike="noStrike" kern="1200" cap="none" baseline="0" dirty="0" smtClean="0">
                <a:solidFill>
                  <a:schemeClr val="dk1"/>
                </a:solidFill>
                <a:effectLst/>
                <a:latin typeface="Calibri"/>
                <a:ea typeface="Calibri"/>
                <a:cs typeface="Calibri"/>
                <a:sym typeface="Calibri"/>
              </a:rPr>
              <a:t>First</a:t>
            </a:r>
            <a:r>
              <a:rPr lang="en-US" sz="1200" b="0" i="0" u="none" strike="noStrike" kern="1200" cap="none" baseline="0" dirty="0" smtClean="0">
                <a:solidFill>
                  <a:schemeClr val="dk1"/>
                </a:solidFill>
                <a:effectLst/>
                <a:latin typeface="Calibri"/>
                <a:ea typeface="Calibri"/>
                <a:cs typeface="Calibri"/>
                <a:sym typeface="Calibri"/>
              </a:rPr>
              <a:t>, as the theme of this report shows, education is positively associated with desirable development outcomes and the strength of this relationship needs to be studied over time. For example, child mortality rates in different parts of the world, which are high when mothers have no more than primary education [</a:t>
            </a:r>
            <a:r>
              <a:rPr lang="en-US" sz="1200" b="1" i="0" u="none" strike="noStrike" kern="1200" cap="none" baseline="0" dirty="0" smtClean="0">
                <a:solidFill>
                  <a:schemeClr val="dk1"/>
                </a:solidFill>
                <a:effectLst/>
                <a:latin typeface="Calibri"/>
                <a:ea typeface="Calibri"/>
                <a:cs typeface="Calibri"/>
                <a:sym typeface="Calibri"/>
              </a:rPr>
              <a:t>CLICK TO MOVE TO NEXT SLIDE</a:t>
            </a:r>
            <a:r>
              <a:rPr lang="en-US" sz="1200" b="0" i="0" u="none" strike="noStrike" kern="1200" cap="none" baseline="0" dirty="0" smtClean="0">
                <a:solidFill>
                  <a:schemeClr val="dk1"/>
                </a:solidFill>
                <a:effectLst/>
                <a:latin typeface="Calibri"/>
                <a:ea typeface="Calibri"/>
                <a:cs typeface="Calibri"/>
                <a:sym typeface="Calibri"/>
              </a:rPr>
              <a:t>] drop rapidly when mothers acquire secondary and tertiary education. </a:t>
            </a:r>
          </a:p>
          <a:p>
            <a:r>
              <a:rPr lang="en-US" sz="1200" b="0" i="0" u="sng" strike="noStrike" kern="1200" cap="none" baseline="0" dirty="0" smtClean="0">
                <a:solidFill>
                  <a:schemeClr val="dk1"/>
                </a:solidFill>
                <a:effectLst/>
                <a:latin typeface="Calibri"/>
                <a:ea typeface="Calibri"/>
                <a:cs typeface="Calibri"/>
                <a:sym typeface="Calibri"/>
              </a:rPr>
              <a:t>Second</a:t>
            </a:r>
            <a:r>
              <a:rPr lang="en-US" sz="1200" b="0" i="0" u="none" strike="noStrike" kern="1200" cap="none" baseline="0" dirty="0" smtClean="0">
                <a:solidFill>
                  <a:schemeClr val="dk1"/>
                </a:solidFill>
                <a:effectLst/>
                <a:latin typeface="Calibri"/>
                <a:ea typeface="Calibri"/>
                <a:cs typeface="Calibri"/>
                <a:sym typeface="Calibri"/>
              </a:rPr>
              <a:t>, education is critical to help nations build capacity to achieve the other SDGs, notably to develop the professionals for key technical and managerial positions.</a:t>
            </a:r>
          </a:p>
          <a:p>
            <a:r>
              <a:rPr lang="en-US" sz="1200" b="0" i="0" u="sng" strike="noStrike" kern="1200" cap="none" baseline="0" dirty="0" smtClean="0">
                <a:solidFill>
                  <a:schemeClr val="dk1"/>
                </a:solidFill>
                <a:effectLst/>
                <a:latin typeface="Calibri"/>
                <a:ea typeface="Calibri"/>
                <a:cs typeface="Calibri"/>
                <a:sym typeface="Calibri"/>
              </a:rPr>
              <a:t>Third</a:t>
            </a:r>
            <a:r>
              <a:rPr lang="en-US" sz="1200" b="0" i="0" u="none" strike="noStrike" kern="1200" cap="none" baseline="0" dirty="0" smtClean="0">
                <a:solidFill>
                  <a:schemeClr val="dk1"/>
                </a:solidFill>
                <a:effectLst/>
                <a:latin typeface="Calibri"/>
                <a:ea typeface="Calibri"/>
                <a:cs typeface="Calibri"/>
                <a:sym typeface="Calibri"/>
              </a:rPr>
              <a:t>, education beyond schooling also needs to be monitored: the majority of the most critical decisions that need to be taken in the next 15 years will be taken by people who have already left school. Their adult education opportunities will be key.</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04579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The mandate of the GEM</a:t>
            </a:r>
            <a:r>
              <a:rPr lang="en-US" sz="1200" b="0" i="0" u="none" strike="noStrike" kern="1200" cap="none" baseline="0" dirty="0" smtClean="0">
                <a:solidFill>
                  <a:schemeClr val="dk1"/>
                </a:solidFill>
                <a:effectLst/>
                <a:latin typeface="Calibri"/>
                <a:ea typeface="Calibri"/>
                <a:cs typeface="Calibri"/>
                <a:sym typeface="Calibri"/>
              </a:rPr>
              <a:t> Report also extends in monitoring education in the other SDGs. We explore three possible ways in which this can be done.</a:t>
            </a:r>
          </a:p>
          <a:p>
            <a:r>
              <a:rPr lang="en-US" sz="1200" b="0" i="0" u="sng" strike="noStrike" kern="1200" cap="none" baseline="0" dirty="0" smtClean="0">
                <a:solidFill>
                  <a:schemeClr val="dk1"/>
                </a:solidFill>
                <a:effectLst/>
                <a:latin typeface="Calibri"/>
                <a:ea typeface="Calibri"/>
                <a:cs typeface="Calibri"/>
                <a:sym typeface="Calibri"/>
              </a:rPr>
              <a:t>First</a:t>
            </a:r>
            <a:r>
              <a:rPr lang="en-US" sz="1200" b="0" i="0" u="none" strike="noStrike" kern="1200" cap="none" baseline="0" dirty="0" smtClean="0">
                <a:solidFill>
                  <a:schemeClr val="dk1"/>
                </a:solidFill>
                <a:effectLst/>
                <a:latin typeface="Calibri"/>
                <a:ea typeface="Calibri"/>
                <a:cs typeface="Calibri"/>
                <a:sym typeface="Calibri"/>
              </a:rPr>
              <a:t>, as the theme of this report shows, education is positively associated with desirable development outcomes and the strength of this relationship needs to be studied over time. For example, child mortality rates in different parts of the world, which are high when mothers have no more than primary education [</a:t>
            </a:r>
            <a:r>
              <a:rPr lang="en-US" sz="1200" b="1" i="0" u="none" strike="noStrike" kern="1200" cap="none" baseline="0" dirty="0" smtClean="0">
                <a:solidFill>
                  <a:schemeClr val="dk1"/>
                </a:solidFill>
                <a:effectLst/>
                <a:latin typeface="Calibri"/>
                <a:ea typeface="Calibri"/>
                <a:cs typeface="Calibri"/>
                <a:sym typeface="Calibri"/>
              </a:rPr>
              <a:t>CLICK TO MOVE TO NEXT SLIDE</a:t>
            </a:r>
            <a:r>
              <a:rPr lang="en-US" sz="1200" b="0" i="0" u="none" strike="noStrike" kern="1200" cap="none" baseline="0" dirty="0" smtClean="0">
                <a:solidFill>
                  <a:schemeClr val="dk1"/>
                </a:solidFill>
                <a:effectLst/>
                <a:latin typeface="Calibri"/>
                <a:ea typeface="Calibri"/>
                <a:cs typeface="Calibri"/>
                <a:sym typeface="Calibri"/>
              </a:rPr>
              <a:t>] drop rapidly when mothers acquire secondary and tertiary education. </a:t>
            </a:r>
          </a:p>
          <a:p>
            <a:r>
              <a:rPr lang="en-US" sz="1200" b="0" i="0" u="sng" strike="noStrike" kern="1200" cap="none" baseline="0" dirty="0" smtClean="0">
                <a:solidFill>
                  <a:schemeClr val="dk1"/>
                </a:solidFill>
                <a:effectLst/>
                <a:latin typeface="Calibri"/>
                <a:ea typeface="Calibri"/>
                <a:cs typeface="Calibri"/>
                <a:sym typeface="Calibri"/>
              </a:rPr>
              <a:t>Second</a:t>
            </a:r>
            <a:r>
              <a:rPr lang="en-US" sz="1200" b="0" i="0" u="none" strike="noStrike" kern="1200" cap="none" baseline="0" dirty="0" smtClean="0">
                <a:solidFill>
                  <a:schemeClr val="dk1"/>
                </a:solidFill>
                <a:effectLst/>
                <a:latin typeface="Calibri"/>
                <a:ea typeface="Calibri"/>
                <a:cs typeface="Calibri"/>
                <a:sym typeface="Calibri"/>
              </a:rPr>
              <a:t>, education is critical to help nations build capacity to achieve the other SDGs, notably to develop the professionals for key technical and managerial positions.</a:t>
            </a:r>
          </a:p>
          <a:p>
            <a:r>
              <a:rPr lang="en-US" sz="1200" b="0" i="0" u="sng" strike="noStrike" kern="1200" cap="none" baseline="0" dirty="0" smtClean="0">
                <a:solidFill>
                  <a:schemeClr val="dk1"/>
                </a:solidFill>
                <a:effectLst/>
                <a:latin typeface="Calibri"/>
                <a:ea typeface="Calibri"/>
                <a:cs typeface="Calibri"/>
                <a:sym typeface="Calibri"/>
              </a:rPr>
              <a:t>Third</a:t>
            </a:r>
            <a:r>
              <a:rPr lang="en-US" sz="1200" b="0" i="0" u="none" strike="noStrike" kern="1200" cap="none" baseline="0" dirty="0" smtClean="0">
                <a:solidFill>
                  <a:schemeClr val="dk1"/>
                </a:solidFill>
                <a:effectLst/>
                <a:latin typeface="Calibri"/>
                <a:ea typeface="Calibri"/>
                <a:cs typeface="Calibri"/>
                <a:sym typeface="Calibri"/>
              </a:rPr>
              <a:t>, education beyond schooling also needs to be monitored: the majority of the most critical decisions that need to be taken in the next 15 years will be taken by people who have already left school. Their adult education opportunities will be key.</a:t>
            </a:r>
          </a:p>
          <a:p>
            <a:endParaRPr lang="en-GB"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1414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915988" y="746125"/>
            <a:ext cx="4962525" cy="37226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3" name="Shape 193"/>
          <p:cNvSpPr txBox="1">
            <a:spLocks noGrp="1"/>
          </p:cNvSpPr>
          <p:nvPr>
            <p:ph type="body" idx="1"/>
          </p:nvPr>
        </p:nvSpPr>
        <p:spPr>
          <a:xfrm>
            <a:off x="679133" y="4718214"/>
            <a:ext cx="5436300" cy="4469099"/>
          </a:xfrm>
          <a:prstGeom prst="rect">
            <a:avLst/>
          </a:prstGeom>
          <a:noFill/>
          <a:ln>
            <a:noFill/>
          </a:ln>
        </p:spPr>
        <p:txBody>
          <a:bodyPr lIns="91425" tIns="91425" rIns="91425" bIns="91425" anchor="t" anchorCtr="0">
            <a:noAutofit/>
          </a:bodyPr>
          <a:lstStyle/>
          <a:p>
            <a:r>
              <a:rPr lang="en-US" sz="1200" b="0" i="0" u="none" strike="noStrike" kern="1200" cap="none" dirty="0" smtClean="0">
                <a:solidFill>
                  <a:schemeClr val="dk1"/>
                </a:solidFill>
                <a:effectLst/>
                <a:latin typeface="Calibri"/>
                <a:ea typeface="Calibri"/>
                <a:cs typeface="Calibri"/>
                <a:sym typeface="Calibri"/>
              </a:rPr>
              <a:t>The Report outlines six key steps that countries should take to strengthen national monitoring of education in the next 3 to 5 years</a:t>
            </a:r>
            <a:endParaRPr lang="en-GB" sz="1200" b="0" i="0" u="none" strike="noStrike" kern="1200" cap="none" dirty="0" smtClean="0">
              <a:solidFill>
                <a:schemeClr val="dk1"/>
              </a:solidFill>
              <a:effectLst/>
              <a:latin typeface="Calibri"/>
              <a:ea typeface="Calibri"/>
              <a:cs typeface="Calibri"/>
              <a:sym typeface="Calibri"/>
            </a:endParaRPr>
          </a:p>
          <a:p>
            <a:pPr lvl="0"/>
            <a:r>
              <a:rPr lang="en-US" sz="1200" b="0" i="0" u="none" strike="noStrike" kern="1200" cap="none" dirty="0" smtClean="0">
                <a:solidFill>
                  <a:schemeClr val="dk1"/>
                </a:solidFill>
                <a:effectLst/>
                <a:latin typeface="Calibri"/>
                <a:ea typeface="Calibri"/>
                <a:cs typeface="Calibri"/>
                <a:sym typeface="Calibri"/>
              </a:rPr>
              <a:t>Countries are not always aware of the extent of education </a:t>
            </a:r>
            <a:r>
              <a:rPr lang="en-US" sz="1200" b="1" i="0" u="none" strike="noStrike" kern="1200" cap="none" dirty="0" smtClean="0">
                <a:solidFill>
                  <a:schemeClr val="dk1"/>
                </a:solidFill>
                <a:effectLst/>
                <a:latin typeface="Calibri"/>
                <a:ea typeface="Calibri"/>
                <a:cs typeface="Calibri"/>
                <a:sym typeface="Calibri"/>
              </a:rPr>
              <a:t>inequality</a:t>
            </a:r>
            <a:r>
              <a:rPr lang="en-US" sz="1200" b="0" i="0" u="none" strike="noStrike" kern="1200" cap="none" dirty="0" smtClean="0">
                <a:solidFill>
                  <a:schemeClr val="dk1"/>
                </a:solidFill>
                <a:effectLst/>
                <a:latin typeface="Calibri"/>
                <a:ea typeface="Calibri"/>
                <a:cs typeface="Calibri"/>
                <a:sym typeface="Calibri"/>
              </a:rPr>
              <a:t>. Outside of Education Management Information Systems in the education ministries, national statistical agencies can produce highly relevant information through household or </a:t>
            </a:r>
            <a:r>
              <a:rPr lang="en-US" sz="1200" b="0" i="0" u="none" strike="noStrike" kern="1200" cap="none" dirty="0" err="1" smtClean="0">
                <a:solidFill>
                  <a:schemeClr val="dk1"/>
                </a:solidFill>
                <a:effectLst/>
                <a:latin typeface="Calibri"/>
                <a:ea typeface="Calibri"/>
                <a:cs typeface="Calibri"/>
                <a:sym typeface="Calibri"/>
              </a:rPr>
              <a:t>labour</a:t>
            </a:r>
            <a:r>
              <a:rPr lang="en-US" sz="1200" b="0" i="0" u="none" strike="noStrike" kern="1200" cap="none" dirty="0" smtClean="0">
                <a:solidFill>
                  <a:schemeClr val="dk1"/>
                </a:solidFill>
                <a:effectLst/>
                <a:latin typeface="Calibri"/>
                <a:ea typeface="Calibri"/>
                <a:cs typeface="Calibri"/>
                <a:sym typeface="Calibri"/>
              </a:rPr>
              <a:t> force surveys.  Ministries of education should be more involved in the design of such surveys and the use of their results.</a:t>
            </a:r>
            <a:endParaRPr lang="en-GB" sz="1200" b="0" i="0" u="none" strike="noStrike" kern="1200" cap="none" dirty="0" smtClean="0">
              <a:solidFill>
                <a:schemeClr val="dk1"/>
              </a:solidFill>
              <a:effectLst/>
              <a:latin typeface="Calibri"/>
              <a:ea typeface="Calibri"/>
              <a:cs typeface="Calibri"/>
              <a:sym typeface="Calibri"/>
            </a:endParaRPr>
          </a:p>
          <a:p>
            <a:pPr lvl="0"/>
            <a:r>
              <a:rPr lang="en-US" sz="1200" b="0" i="0" u="none" strike="noStrike" kern="1200" cap="none" dirty="0" smtClean="0">
                <a:solidFill>
                  <a:schemeClr val="dk1"/>
                </a:solidFill>
                <a:effectLst/>
                <a:latin typeface="Calibri"/>
                <a:ea typeface="Calibri"/>
                <a:cs typeface="Calibri"/>
                <a:sym typeface="Calibri"/>
              </a:rPr>
              <a:t>Countries should establish or improve the quality of national </a:t>
            </a:r>
            <a:r>
              <a:rPr lang="en-US" sz="1200" b="1" i="0" u="none" strike="noStrike" kern="1200" cap="none" dirty="0" smtClean="0">
                <a:solidFill>
                  <a:schemeClr val="dk1"/>
                </a:solidFill>
                <a:effectLst/>
                <a:latin typeface="Calibri"/>
                <a:ea typeface="Calibri"/>
                <a:cs typeface="Calibri"/>
                <a:sym typeface="Calibri"/>
              </a:rPr>
              <a:t>learning</a:t>
            </a:r>
            <a:r>
              <a:rPr lang="en-US" sz="1200" b="0" i="0" u="none" strike="noStrike" kern="1200" cap="none" dirty="0" smtClean="0">
                <a:solidFill>
                  <a:schemeClr val="dk1"/>
                </a:solidFill>
                <a:effectLst/>
                <a:latin typeface="Calibri"/>
                <a:ea typeface="Calibri"/>
                <a:cs typeface="Calibri"/>
                <a:sym typeface="Calibri"/>
              </a:rPr>
              <a:t> assessments to monitor progress in a range of learning outcomes over time. They should ensure that such assessments are used by administrators, teacher trainers, curriculum developers and others to improve learning. They should also ensure these assessments monitor the skills of those who have left school early. </a:t>
            </a:r>
            <a:endParaRPr lang="en-GB" sz="1200" b="0" i="0" u="none" strike="noStrike" kern="1200" cap="none" dirty="0" smtClean="0">
              <a:solidFill>
                <a:schemeClr val="dk1"/>
              </a:solidFill>
              <a:effectLst/>
              <a:latin typeface="Calibri"/>
              <a:ea typeface="Calibri"/>
              <a:cs typeface="Calibri"/>
              <a:sym typeface="Calibri"/>
            </a:endParaRPr>
          </a:p>
          <a:p>
            <a:pPr lvl="0"/>
            <a:r>
              <a:rPr lang="en-US" sz="1200" b="0" i="0" u="none" strike="noStrike" kern="1200" cap="none" dirty="0" smtClean="0">
                <a:solidFill>
                  <a:schemeClr val="dk1"/>
                </a:solidFill>
                <a:effectLst/>
                <a:latin typeface="Calibri"/>
                <a:ea typeface="Calibri"/>
                <a:cs typeface="Calibri"/>
                <a:sym typeface="Calibri"/>
              </a:rPr>
              <a:t>Assessing the </a:t>
            </a:r>
            <a:r>
              <a:rPr lang="en-US" sz="1200" b="1" i="0" u="none" strike="noStrike" kern="1200" cap="none" dirty="0" smtClean="0">
                <a:solidFill>
                  <a:schemeClr val="dk1"/>
                </a:solidFill>
                <a:effectLst/>
                <a:latin typeface="Calibri"/>
                <a:ea typeface="Calibri"/>
                <a:cs typeface="Calibri"/>
                <a:sym typeface="Calibri"/>
              </a:rPr>
              <a:t>quality</a:t>
            </a:r>
            <a:r>
              <a:rPr lang="en-US" sz="1200" b="0" i="0" u="none" strike="noStrike" kern="1200" cap="none" dirty="0" smtClean="0">
                <a:solidFill>
                  <a:schemeClr val="dk1"/>
                </a:solidFill>
                <a:effectLst/>
                <a:latin typeface="Calibri"/>
                <a:ea typeface="Calibri"/>
                <a:cs typeface="Calibri"/>
                <a:sym typeface="Calibri"/>
              </a:rPr>
              <a:t> of education cannot be reduced to learning outcomes. It should include looking at policies, curricula, textbooks and teacher education </a:t>
            </a:r>
            <a:r>
              <a:rPr lang="en-US" sz="1200" b="0" i="0" u="none" strike="noStrike" kern="1200" cap="none" dirty="0" err="1" smtClean="0">
                <a:solidFill>
                  <a:schemeClr val="dk1"/>
                </a:solidFill>
                <a:effectLst/>
                <a:latin typeface="Calibri"/>
                <a:ea typeface="Calibri"/>
                <a:cs typeface="Calibri"/>
                <a:sym typeface="Calibri"/>
              </a:rPr>
              <a:t>programmes</a:t>
            </a:r>
            <a:r>
              <a:rPr lang="en-US" sz="1200" b="0" i="0" u="none" strike="noStrike" kern="1200" cap="none" dirty="0" smtClean="0">
                <a:solidFill>
                  <a:schemeClr val="dk1"/>
                </a:solidFill>
                <a:effectLst/>
                <a:latin typeface="Calibri"/>
                <a:ea typeface="Calibri"/>
                <a:cs typeface="Calibri"/>
                <a:sym typeface="Calibri"/>
              </a:rPr>
              <a:t>, judging them against the way they address tolerance, human rights, and sustainability, for instance. </a:t>
            </a:r>
            <a:endParaRPr lang="en-GB" sz="1200" b="0" i="0" u="none" strike="noStrike" kern="1200" cap="none" dirty="0" smtClean="0">
              <a:solidFill>
                <a:schemeClr val="dk1"/>
              </a:solidFill>
              <a:effectLst/>
              <a:latin typeface="Calibri"/>
              <a:ea typeface="Calibri"/>
              <a:cs typeface="Calibri"/>
              <a:sym typeface="Calibri"/>
            </a:endParaRPr>
          </a:p>
          <a:p>
            <a:pPr lvl="0"/>
            <a:r>
              <a:rPr lang="en-US" sz="1200" b="0" i="0" u="none" strike="noStrike" kern="1200" cap="none" dirty="0" smtClean="0">
                <a:solidFill>
                  <a:schemeClr val="dk1"/>
                </a:solidFill>
                <a:effectLst/>
                <a:latin typeface="Calibri"/>
                <a:ea typeface="Calibri"/>
                <a:cs typeface="Calibri"/>
                <a:sym typeface="Calibri"/>
              </a:rPr>
              <a:t>Schooling alone cannot deliver all the expected outcomes from improved education by 2030. We need to focus on </a:t>
            </a:r>
            <a:r>
              <a:rPr lang="en-US" sz="1200" b="1" i="0" u="none" strike="noStrike" kern="1200" cap="none" dirty="0" smtClean="0">
                <a:solidFill>
                  <a:schemeClr val="dk1"/>
                </a:solidFill>
                <a:effectLst/>
                <a:latin typeface="Calibri"/>
                <a:ea typeface="Calibri"/>
                <a:cs typeface="Calibri"/>
                <a:sym typeface="Calibri"/>
              </a:rPr>
              <a:t>lifelong learning</a:t>
            </a:r>
            <a:r>
              <a:rPr lang="en-US" sz="1200" b="0" i="0" u="none" strike="noStrike" kern="1200" cap="none" dirty="0" smtClean="0">
                <a:solidFill>
                  <a:schemeClr val="dk1"/>
                </a:solidFill>
                <a:effectLst/>
                <a:latin typeface="Calibri"/>
                <a:ea typeface="Calibri"/>
                <a:cs typeface="Calibri"/>
                <a:sym typeface="Calibri"/>
              </a:rPr>
              <a:t>, yet at present, education opportunities available to adults are barely being monitored at all. </a:t>
            </a:r>
            <a:endParaRPr lang="en-GB" sz="1200" b="0" i="0" u="none" strike="noStrike" kern="1200" cap="none" dirty="0" smtClean="0">
              <a:solidFill>
                <a:schemeClr val="dk1"/>
              </a:solidFill>
              <a:effectLst/>
              <a:latin typeface="Calibri"/>
              <a:ea typeface="Calibri"/>
              <a:cs typeface="Calibri"/>
              <a:sym typeface="Calibri"/>
            </a:endParaRPr>
          </a:p>
          <a:p>
            <a:pPr lvl="0"/>
            <a:r>
              <a:rPr lang="en-US" sz="1200" b="0" i="0" u="none" strike="noStrike" kern="1200" cap="none" dirty="0" smtClean="0">
                <a:solidFill>
                  <a:schemeClr val="dk1"/>
                </a:solidFill>
                <a:effectLst/>
                <a:latin typeface="Calibri"/>
                <a:ea typeface="Calibri"/>
                <a:cs typeface="Calibri"/>
                <a:sym typeface="Calibri"/>
              </a:rPr>
              <a:t>Countries should engage in debates and exchange ideas on good practices of key education </a:t>
            </a:r>
            <a:r>
              <a:rPr lang="en-US" sz="1200" b="1" i="0" u="none" strike="noStrike" kern="1200" cap="none" dirty="0" smtClean="0">
                <a:solidFill>
                  <a:schemeClr val="dk1"/>
                </a:solidFill>
                <a:effectLst/>
                <a:latin typeface="Calibri"/>
                <a:ea typeface="Calibri"/>
                <a:cs typeface="Calibri"/>
                <a:sym typeface="Calibri"/>
              </a:rPr>
              <a:t>policies</a:t>
            </a:r>
            <a:r>
              <a:rPr lang="en-US" sz="1200" b="0" i="0" u="none" strike="noStrike" kern="1200" cap="none" dirty="0" smtClean="0">
                <a:solidFill>
                  <a:schemeClr val="dk1"/>
                </a:solidFill>
                <a:effectLst/>
                <a:latin typeface="Calibri"/>
                <a:ea typeface="Calibri"/>
                <a:cs typeface="Calibri"/>
                <a:sym typeface="Calibri"/>
              </a:rPr>
              <a:t>, for example how to address disadvantage in education. Regional organizations can encourage and support these processes, as examples from Europe and Latin America suggest. </a:t>
            </a:r>
            <a:endParaRPr lang="en-GB" sz="1200" b="0" i="0" u="none" strike="noStrike" kern="1200" cap="none" dirty="0" smtClean="0">
              <a:solidFill>
                <a:schemeClr val="dk1"/>
              </a:solidFill>
              <a:effectLst/>
              <a:latin typeface="Calibri"/>
              <a:ea typeface="Calibri"/>
              <a:cs typeface="Calibri"/>
              <a:sym typeface="Calibri"/>
            </a:endParaRPr>
          </a:p>
          <a:p>
            <a:pPr lvl="0"/>
            <a:r>
              <a:rPr lang="en-US" sz="1200" b="0" i="0" u="none" strike="noStrike" kern="1200" cap="none" dirty="0" smtClean="0">
                <a:solidFill>
                  <a:schemeClr val="dk1"/>
                </a:solidFill>
                <a:effectLst/>
                <a:latin typeface="Calibri"/>
                <a:ea typeface="Calibri"/>
                <a:cs typeface="Calibri"/>
                <a:sym typeface="Calibri"/>
              </a:rPr>
              <a:t>Finally, countries should consider adopting a </a:t>
            </a:r>
            <a:r>
              <a:rPr lang="en-US" sz="1200" b="1" i="0" u="none" strike="noStrike" kern="1200" cap="none" dirty="0" smtClean="0">
                <a:solidFill>
                  <a:schemeClr val="dk1"/>
                </a:solidFill>
                <a:effectLst/>
                <a:latin typeface="Calibri"/>
                <a:ea typeface="Calibri"/>
                <a:cs typeface="Calibri"/>
                <a:sym typeface="Calibri"/>
              </a:rPr>
              <a:t>national education accounts</a:t>
            </a:r>
            <a:r>
              <a:rPr lang="en-US" sz="1200" b="0" i="0" u="none" strike="noStrike" kern="1200" cap="none" dirty="0" smtClean="0">
                <a:solidFill>
                  <a:schemeClr val="dk1"/>
                </a:solidFill>
                <a:effectLst/>
                <a:latin typeface="Calibri"/>
                <a:ea typeface="Calibri"/>
                <a:cs typeface="Calibri"/>
                <a:sym typeface="Calibri"/>
              </a:rPr>
              <a:t> approach to help monitor education spending not only from governments and donors but also from households. This would provide important information as to whether the costs are shared fairly. </a:t>
            </a:r>
            <a:endParaRPr lang="en-GB" sz="1200" b="0" i="0" u="none" strike="noStrike" kern="1200" cap="none" dirty="0">
              <a:solidFill>
                <a:schemeClr val="dk1"/>
              </a:solidFill>
              <a:effectLst/>
              <a:latin typeface="Calibri"/>
              <a:ea typeface="Calibri"/>
              <a:cs typeface="Calibri"/>
              <a:sym typeface="Calibri"/>
            </a:endParaRPr>
          </a:p>
        </p:txBody>
      </p:sp>
      <p:sp>
        <p:nvSpPr>
          <p:cNvPr id="194" name="Shape 194"/>
          <p:cNvSpPr txBox="1">
            <a:spLocks noGrp="1"/>
          </p:cNvSpPr>
          <p:nvPr>
            <p:ph type="sldNum" idx="12"/>
          </p:nvPr>
        </p:nvSpPr>
        <p:spPr>
          <a:xfrm>
            <a:off x="3847889" y="9433234"/>
            <a:ext cx="2945100" cy="4965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0.jpg"/><Relationship Id="rId4" Type="http://schemas.openxmlformats.org/officeDocument/2006/relationships/image" Target="../media/image9.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10.jpg"/><Relationship Id="rId4" Type="http://schemas.openxmlformats.org/officeDocument/2006/relationships/image" Target="../media/image9.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10.jpg"/><Relationship Id="rId4" Type="http://schemas.openxmlformats.org/officeDocument/2006/relationships/image" Target="../media/image7.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10.jpg"/><Relationship Id="rId4" Type="http://schemas.openxmlformats.org/officeDocument/2006/relationships/image" Target="../media/image12.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a:stretch/>
        </p:blipFill>
        <p:spPr>
          <a:xfrm>
            <a:off x="6959750" y="4534178"/>
            <a:ext cx="1550313" cy="2485846"/>
          </a:xfrm>
          <a:prstGeom prst="rect">
            <a:avLst/>
          </a:prstGeom>
          <a:noFill/>
          <a:ln>
            <a:noFill/>
          </a:ln>
        </p:spPr>
      </p:pic>
      <p:sp>
        <p:nvSpPr>
          <p:cNvPr id="17" name="Shape 17"/>
          <p:cNvSpPr txBox="1">
            <a:spLocks noGrp="1"/>
          </p:cNvSpPr>
          <p:nvPr>
            <p:ph type="ctrTitle"/>
          </p:nvPr>
        </p:nvSpPr>
        <p:spPr>
          <a:xfrm>
            <a:off x="1373705" y="2130425"/>
            <a:ext cx="7084492" cy="1470024"/>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0" i="0" u="none" strike="noStrike" cap="none">
                <a:solidFill>
                  <a:schemeClr val="dk2"/>
                </a:solidFill>
                <a:latin typeface="Calibri"/>
                <a:ea typeface="Calibri"/>
                <a:cs typeface="Calibri"/>
                <a:sym typeface="Calibri"/>
              </a:defRPr>
            </a:lvl1pPr>
            <a:lvl2pPr marL="0" marR="0" lvl="1" indent="0" algn="l" rtl="0">
              <a:spcBef>
                <a:spcPts val="0"/>
              </a:spcBef>
              <a:spcAft>
                <a:spcPts val="0"/>
              </a:spcAft>
              <a:buNone/>
              <a:defRPr sz="3200" b="0" i="0" u="none" strike="noStrike" cap="none">
                <a:solidFill>
                  <a:schemeClr val="dk2"/>
                </a:solidFill>
                <a:latin typeface="Calibri"/>
                <a:ea typeface="Calibri"/>
                <a:cs typeface="Calibri"/>
                <a:sym typeface="Calibri"/>
              </a:defRPr>
            </a:lvl2pPr>
            <a:lvl3pPr marL="0" marR="0" lvl="2" indent="0" algn="l" rtl="0">
              <a:spcBef>
                <a:spcPts val="0"/>
              </a:spcBef>
              <a:spcAft>
                <a:spcPts val="0"/>
              </a:spcAft>
              <a:buNone/>
              <a:defRPr sz="3200" b="0" i="0" u="none" strike="noStrike" cap="none">
                <a:solidFill>
                  <a:schemeClr val="dk2"/>
                </a:solidFill>
                <a:latin typeface="Calibri"/>
                <a:ea typeface="Calibri"/>
                <a:cs typeface="Calibri"/>
                <a:sym typeface="Calibri"/>
              </a:defRPr>
            </a:lvl3pPr>
            <a:lvl4pPr marL="0" marR="0" lvl="3" indent="0" algn="l" rtl="0">
              <a:spcBef>
                <a:spcPts val="0"/>
              </a:spcBef>
              <a:spcAft>
                <a:spcPts val="0"/>
              </a:spcAft>
              <a:buNone/>
              <a:defRPr sz="3200" b="0" i="0" u="none" strike="noStrike" cap="none">
                <a:solidFill>
                  <a:schemeClr val="dk2"/>
                </a:solidFill>
                <a:latin typeface="Calibri"/>
                <a:ea typeface="Calibri"/>
                <a:cs typeface="Calibri"/>
                <a:sym typeface="Calibri"/>
              </a:defRPr>
            </a:lvl4pPr>
            <a:lvl5pPr marL="0" marR="0" lvl="4" indent="0" algn="l" rtl="0">
              <a:spcBef>
                <a:spcPts val="0"/>
              </a:spcBef>
              <a:spcAft>
                <a:spcPts val="0"/>
              </a:spcAft>
              <a:buNone/>
              <a:defRPr sz="3200" b="0"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8" name="Shape 18"/>
          <p:cNvSpPr txBox="1">
            <a:spLocks noGrp="1"/>
          </p:cNvSpPr>
          <p:nvPr>
            <p:ph type="subTitle" idx="1"/>
          </p:nvPr>
        </p:nvSpPr>
        <p:spPr>
          <a:xfrm>
            <a:off x="1371600" y="3778980"/>
            <a:ext cx="5474261" cy="1859819"/>
          </a:xfrm>
          <a:prstGeom prst="rect">
            <a:avLst/>
          </a:prstGeom>
          <a:noFill/>
          <a:ln>
            <a:noFill/>
          </a:ln>
        </p:spPr>
        <p:txBody>
          <a:bodyPr lIns="91425" tIns="91425" rIns="91425" bIns="91425" anchor="t" anchorCtr="0"/>
          <a:lstStyle>
            <a:lvl1pPr marL="0" marR="0" lvl="0" indent="0" algn="ctr" rtl="0">
              <a:spcBef>
                <a:spcPts val="1200"/>
              </a:spcBef>
              <a:spcAft>
                <a:spcPts val="0"/>
              </a:spcAft>
              <a:buClr>
                <a:srgbClr val="7030A0"/>
              </a:buClr>
              <a:buFont typeface="Noto Sans Symbols"/>
              <a:buNone/>
              <a:defRPr sz="3200" b="0" i="0" u="none" strike="noStrike" cap="none">
                <a:solidFill>
                  <a:schemeClr val="dk1"/>
                </a:solidFill>
                <a:latin typeface="Calibri"/>
                <a:ea typeface="Calibri"/>
                <a:cs typeface="Calibri"/>
                <a:sym typeface="Calibri"/>
              </a:defRPr>
            </a:lvl1pPr>
            <a:lvl2pPr marL="457200" marR="0" lvl="1" indent="0" algn="ctr" rtl="0">
              <a:spcBef>
                <a:spcPts val="560"/>
              </a:spcBef>
              <a:spcAft>
                <a:spcPts val="0"/>
              </a:spcAft>
              <a:buClr>
                <a:srgbClr val="7030A0"/>
              </a:buClr>
              <a:buFont typeface="Calibri"/>
              <a:buNone/>
              <a:defRPr sz="2800" b="0" i="0" u="none" strike="noStrike" cap="none">
                <a:solidFill>
                  <a:schemeClr val="dk1"/>
                </a:solidFill>
                <a:latin typeface="Calibri"/>
                <a:ea typeface="Calibri"/>
                <a:cs typeface="Calibri"/>
                <a:sym typeface="Calibri"/>
              </a:defRPr>
            </a:lvl2pPr>
            <a:lvl3pPr marL="914400" marR="0" lvl="2" indent="0" algn="ctr" rtl="0">
              <a:spcBef>
                <a:spcPts val="480"/>
              </a:spcBef>
              <a:spcAft>
                <a:spcPts val="0"/>
              </a:spcAft>
              <a:buClr>
                <a:srgbClr val="7030A0"/>
              </a:buClr>
              <a:buFont typeface="Calibri"/>
              <a:buNone/>
              <a:defRPr sz="2400" b="0" i="0" u="none" strike="noStrike" cap="none">
                <a:solidFill>
                  <a:schemeClr val="dk1"/>
                </a:solidFill>
                <a:latin typeface="Calibri"/>
                <a:ea typeface="Calibri"/>
                <a:cs typeface="Calibri"/>
                <a:sym typeface="Calibri"/>
              </a:defRPr>
            </a:lvl3pPr>
            <a:lvl4pPr marL="1371600" marR="0" lvl="3" indent="0" algn="ctr" rtl="0">
              <a:spcBef>
                <a:spcPts val="400"/>
              </a:spcBef>
              <a:spcAft>
                <a:spcPts val="0"/>
              </a:spcAft>
              <a:buClr>
                <a:srgbClr val="7030A0"/>
              </a:buClr>
              <a:buFont typeface="Calibri"/>
              <a:buNone/>
              <a:defRPr sz="2000" b="0" i="0" u="none" strike="noStrike" cap="none">
                <a:solidFill>
                  <a:schemeClr val="dk1"/>
                </a:solidFill>
                <a:latin typeface="Calibri"/>
                <a:ea typeface="Calibri"/>
                <a:cs typeface="Calibri"/>
                <a:sym typeface="Calibri"/>
              </a:defRPr>
            </a:lvl4pPr>
            <a:lvl5pPr marL="1828800" marR="0" lvl="4" indent="0" algn="ctr" rtl="0">
              <a:spcBef>
                <a:spcPts val="400"/>
              </a:spcBef>
              <a:spcAft>
                <a:spcPts val="0"/>
              </a:spcAft>
              <a:buClr>
                <a:srgbClr val="7030A0"/>
              </a:buClr>
              <a:buFont typeface="Calibri"/>
              <a:buNone/>
              <a:defRPr sz="2000" b="0" i="0" u="none" strike="noStrike" cap="none">
                <a:solidFill>
                  <a:schemeClr val="dk1"/>
                </a:solidFill>
                <a:latin typeface="Calibri"/>
                <a:ea typeface="Calibri"/>
                <a:cs typeface="Calibri"/>
                <a:sym typeface="Calibri"/>
              </a:defRPr>
            </a:lvl5pPr>
            <a:lvl6pPr marL="2286000" marR="0" lvl="5"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dt" idx="10"/>
          </p:nvPr>
        </p:nvSpPr>
        <p:spPr>
          <a:xfrm>
            <a:off x="657225" y="6242935"/>
            <a:ext cx="2133599" cy="47624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pic>
        <p:nvPicPr>
          <p:cNvPr id="22" name="Shape 22" descr="GEMR header2016left.jpg"/>
          <p:cNvPicPr preferRelativeResize="0"/>
          <p:nvPr/>
        </p:nvPicPr>
        <p:blipFill rotWithShape="1">
          <a:blip r:embed="rId3">
            <a:alphaModFix/>
          </a:blip>
          <a:srcRect/>
          <a:stretch/>
        </p:blipFill>
        <p:spPr>
          <a:xfrm>
            <a:off x="0" y="1137540"/>
            <a:ext cx="648241" cy="5720459"/>
          </a:xfrm>
          <a:prstGeom prst="rect">
            <a:avLst/>
          </a:prstGeom>
          <a:noFill/>
          <a:ln>
            <a:noFill/>
          </a:ln>
        </p:spPr>
      </p:pic>
      <p:sp>
        <p:nvSpPr>
          <p:cNvPr id="23" name="Shape 23"/>
          <p:cNvSpPr txBox="1"/>
          <p:nvPr/>
        </p:nvSpPr>
        <p:spPr>
          <a:xfrm rot="-5400000">
            <a:off x="-703253" y="1930501"/>
            <a:ext cx="2038815" cy="528337"/>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US" sz="1600" b="0" i="0" u="none" strike="noStrike" cap="none">
                <a:solidFill>
                  <a:schemeClr val="dk2"/>
                </a:solidFill>
                <a:latin typeface="Calibri"/>
                <a:ea typeface="Calibri"/>
                <a:cs typeface="Calibri"/>
                <a:sym typeface="Calibri"/>
              </a:rPr>
              <a:t>Cliquez pour modifier </a:t>
            </a:r>
            <a:br>
              <a:rPr lang="en-US" sz="1600" b="0" i="0" u="none" strike="noStrike" cap="none">
                <a:solidFill>
                  <a:schemeClr val="dk2"/>
                </a:solidFill>
                <a:latin typeface="Calibri"/>
                <a:ea typeface="Calibri"/>
                <a:cs typeface="Calibri"/>
                <a:sym typeface="Calibri"/>
              </a:rPr>
            </a:br>
            <a:r>
              <a:rPr lang="en-US" sz="1600" b="0" i="0" u="none" strike="noStrike" cap="none">
                <a:solidFill>
                  <a:schemeClr val="dk2"/>
                </a:solidFill>
                <a:latin typeface="Calibri"/>
                <a:ea typeface="Calibri"/>
                <a:cs typeface="Calibri"/>
                <a:sym typeface="Calibri"/>
              </a:rPr>
              <a:t>le style du titre</a:t>
            </a:r>
          </a:p>
        </p:txBody>
      </p:sp>
      <p:pic>
        <p:nvPicPr>
          <p:cNvPr id="24" name="Shape 24" descr="GEMR 2016_bannerSide.jpg"/>
          <p:cNvPicPr preferRelativeResize="0"/>
          <p:nvPr/>
        </p:nvPicPr>
        <p:blipFill rotWithShape="1">
          <a:blip r:embed="rId4">
            <a:alphaModFix/>
          </a:blip>
          <a:srcRect/>
          <a:stretch/>
        </p:blipFill>
        <p:spPr>
          <a:xfrm>
            <a:off x="0" y="0"/>
            <a:ext cx="9144000" cy="1154206"/>
          </a:xfrm>
          <a:prstGeom prst="rect">
            <a:avLst/>
          </a:prstGeom>
          <a:noFill/>
          <a:ln>
            <a:noFill/>
          </a:ln>
        </p:spPr>
      </p:pic>
      <p:pic>
        <p:nvPicPr>
          <p:cNvPr id="25" name="Shape 25"/>
          <p:cNvPicPr preferRelativeResize="0"/>
          <p:nvPr/>
        </p:nvPicPr>
        <p:blipFill>
          <a:blip r:embed="rId5">
            <a:alphaModFix/>
          </a:blip>
          <a:stretch>
            <a:fillRect/>
          </a:stretch>
        </p:blipFill>
        <p:spPr>
          <a:xfrm>
            <a:off x="0" y="1160675"/>
            <a:ext cx="634700" cy="205537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re et contenu">
    <p:spTree>
      <p:nvGrpSpPr>
        <p:cNvPr id="1" name="Shape 26"/>
        <p:cNvGrpSpPr/>
        <p:nvPr/>
      </p:nvGrpSpPr>
      <p:grpSpPr>
        <a:xfrm>
          <a:off x="0" y="0"/>
          <a:ext cx="0" cy="0"/>
          <a:chOff x="0" y="0"/>
          <a:chExt cx="0" cy="0"/>
        </a:xfrm>
      </p:grpSpPr>
      <p:sp>
        <p:nvSpPr>
          <p:cNvPr id="27" name="Shape 27"/>
          <p:cNvSpPr txBox="1">
            <a:spLocks noGrp="1"/>
          </p:cNvSpPr>
          <p:nvPr>
            <p:ph type="body" idx="1"/>
          </p:nvPr>
        </p:nvSpPr>
        <p:spPr>
          <a:xfrm>
            <a:off x="1399624" y="1600200"/>
            <a:ext cx="7287174" cy="4525963"/>
          </a:xfrm>
          <a:prstGeom prst="rect">
            <a:avLst/>
          </a:prstGeom>
          <a:noFill/>
          <a:ln>
            <a:noFill/>
          </a:ln>
        </p:spPr>
        <p:txBody>
          <a:bodyPr lIns="91425" tIns="91425" rIns="91425" bIns="91425" anchor="t" anchorCtr="0"/>
          <a:lstStyle>
            <a:lvl1pPr marL="342900" marR="0" lvl="0" indent="-165100" algn="l" rtl="0">
              <a:spcBef>
                <a:spcPts val="1200"/>
              </a:spcBef>
              <a:spcAft>
                <a:spcPts val="600"/>
              </a:spcAft>
              <a:buClr>
                <a:srgbClr val="3C8C92"/>
              </a:buClr>
              <a:buSzPct val="100000"/>
              <a:buFont typeface="Noto Sans Symbols"/>
              <a:buChar char="▪"/>
              <a:defRPr sz="2800" b="0" i="0" u="none" strike="noStrike" cap="none">
                <a:solidFill>
                  <a:schemeClr val="dk1"/>
                </a:solidFill>
                <a:latin typeface="Calibri"/>
                <a:ea typeface="Calibri"/>
                <a:cs typeface="Calibri"/>
                <a:sym typeface="Calibri"/>
              </a:defRPr>
            </a:lvl1pPr>
            <a:lvl2pPr marL="742950" marR="0" lvl="1" indent="-161925" algn="l" rtl="0">
              <a:spcBef>
                <a:spcPts val="520"/>
              </a:spcBef>
              <a:spcAft>
                <a:spcPts val="600"/>
              </a:spcAft>
              <a:buClr>
                <a:srgbClr val="009999"/>
              </a:buClr>
              <a:buSzPct val="75000"/>
              <a:buFont typeface="Noto Sans Symbols"/>
              <a:buChar char="➢"/>
              <a:defRPr sz="26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600"/>
              </a:spcAft>
              <a:buClr>
                <a:srgbClr val="B92617"/>
              </a:buClr>
              <a:buSzPct val="100000"/>
              <a:buFont typeface="Calibri"/>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rgbClr val="FF0000"/>
              </a:buClr>
              <a:buSzPct val="100000"/>
              <a:buFont typeface="Calibri"/>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rgbClr val="C00000"/>
              </a:buClr>
              <a:buSzPct val="100000"/>
              <a:buFont typeface="Calibri"/>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 name="Shape 28"/>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0" name="Shape 3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endParaRPr sz="1400" b="0" i="0" u="none" strike="noStrike" cap="none">
              <a:solidFill>
                <a:schemeClr val="dk1"/>
              </a:solidFill>
              <a:latin typeface="Arial"/>
              <a:ea typeface="Arial"/>
              <a:cs typeface="Arial"/>
              <a:sym typeface="Arial"/>
            </a:endParaRPr>
          </a:p>
        </p:txBody>
      </p:sp>
      <p:pic>
        <p:nvPicPr>
          <p:cNvPr id="31" name="Shape 31"/>
          <p:cNvPicPr preferRelativeResize="0"/>
          <p:nvPr/>
        </p:nvPicPr>
        <p:blipFill rotWithShape="1">
          <a:blip r:embed="rId2">
            <a:alphaModFix/>
          </a:blip>
          <a:srcRect/>
          <a:stretch/>
        </p:blipFill>
        <p:spPr>
          <a:xfrm>
            <a:off x="255242" y="0"/>
            <a:ext cx="8888756" cy="435935"/>
          </a:xfrm>
          <a:prstGeom prst="rect">
            <a:avLst/>
          </a:prstGeom>
          <a:noFill/>
          <a:ln>
            <a:noFill/>
          </a:ln>
        </p:spPr>
      </p:pic>
      <p:grpSp>
        <p:nvGrpSpPr>
          <p:cNvPr id="32" name="Shape 32"/>
          <p:cNvGrpSpPr/>
          <p:nvPr/>
        </p:nvGrpSpPr>
        <p:grpSpPr>
          <a:xfrm>
            <a:off x="-228600" y="-2"/>
            <a:ext cx="9386111" cy="435937"/>
            <a:chOff x="158733" y="0"/>
            <a:chExt cx="8998778" cy="449468"/>
          </a:xfrm>
        </p:grpSpPr>
        <p:pic>
          <p:nvPicPr>
            <p:cNvPr id="33" name="Shape 33" descr="GEMR header2016left.jpg"/>
            <p:cNvPicPr preferRelativeResize="0"/>
            <p:nvPr/>
          </p:nvPicPr>
          <p:blipFill rotWithShape="1">
            <a:blip r:embed="rId3">
              <a:alphaModFix/>
            </a:blip>
            <a:srcRect b="-2175"/>
            <a:stretch/>
          </p:blipFill>
          <p:spPr>
            <a:xfrm rot="5400000">
              <a:off x="6576686" y="-2131358"/>
              <a:ext cx="449468" cy="4712183"/>
            </a:xfrm>
            <a:prstGeom prst="rect">
              <a:avLst/>
            </a:prstGeom>
            <a:noFill/>
            <a:ln>
              <a:noFill/>
            </a:ln>
          </p:spPr>
        </p:pic>
        <p:pic>
          <p:nvPicPr>
            <p:cNvPr id="34" name="Shape 34" descr="GEMR header2016left.jpg"/>
            <p:cNvPicPr preferRelativeResize="0"/>
            <p:nvPr/>
          </p:nvPicPr>
          <p:blipFill rotWithShape="1">
            <a:blip r:embed="rId4">
              <a:alphaModFix/>
            </a:blip>
            <a:srcRect b="-2208"/>
            <a:stretch/>
          </p:blipFill>
          <p:spPr>
            <a:xfrm rot="5400000">
              <a:off x="2255771" y="-2097037"/>
              <a:ext cx="449468" cy="4643542"/>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Shape 42"/>
        <p:cNvGrpSpPr/>
        <p:nvPr/>
      </p:nvGrpSpPr>
      <p:grpSpPr>
        <a:xfrm>
          <a:off x="0" y="0"/>
          <a:ext cx="0" cy="0"/>
          <a:chOff x="0" y="0"/>
          <a:chExt cx="0" cy="0"/>
        </a:xfrm>
      </p:grpSpPr>
      <p:pic>
        <p:nvPicPr>
          <p:cNvPr id="43" name="Shape 43"/>
          <p:cNvPicPr preferRelativeResize="0"/>
          <p:nvPr/>
        </p:nvPicPr>
        <p:blipFill rotWithShape="1">
          <a:blip r:embed="rId2">
            <a:alphaModFix/>
          </a:blip>
          <a:srcRect/>
          <a:stretch/>
        </p:blipFill>
        <p:spPr>
          <a:xfrm>
            <a:off x="6959750" y="4534178"/>
            <a:ext cx="1550400" cy="2485800"/>
          </a:xfrm>
          <a:prstGeom prst="rect">
            <a:avLst/>
          </a:prstGeom>
          <a:noFill/>
          <a:ln>
            <a:noFill/>
          </a:ln>
        </p:spPr>
      </p:pic>
      <p:sp>
        <p:nvSpPr>
          <p:cNvPr id="44" name="Shape 44"/>
          <p:cNvSpPr txBox="1">
            <a:spLocks noGrp="1"/>
          </p:cNvSpPr>
          <p:nvPr>
            <p:ph type="ctrTitle"/>
          </p:nvPr>
        </p:nvSpPr>
        <p:spPr>
          <a:xfrm>
            <a:off x="1373705" y="2130425"/>
            <a:ext cx="7084500" cy="1470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0" i="0" u="none" strike="noStrike" cap="none">
                <a:solidFill>
                  <a:schemeClr val="dk2"/>
                </a:solidFill>
                <a:latin typeface="Calibri"/>
                <a:ea typeface="Calibri"/>
                <a:cs typeface="Calibri"/>
                <a:sym typeface="Calibri"/>
              </a:defRPr>
            </a:lvl1pPr>
            <a:lvl2pPr marL="0" marR="0" lvl="1" indent="0" algn="l" rtl="0">
              <a:spcBef>
                <a:spcPts val="0"/>
              </a:spcBef>
              <a:spcAft>
                <a:spcPts val="0"/>
              </a:spcAft>
              <a:buNone/>
              <a:defRPr sz="3200" b="0" i="0" u="none" strike="noStrike" cap="none">
                <a:solidFill>
                  <a:schemeClr val="dk2"/>
                </a:solidFill>
                <a:latin typeface="Calibri"/>
                <a:ea typeface="Calibri"/>
                <a:cs typeface="Calibri"/>
                <a:sym typeface="Calibri"/>
              </a:defRPr>
            </a:lvl2pPr>
            <a:lvl3pPr marL="0" marR="0" lvl="2" indent="0" algn="l" rtl="0">
              <a:spcBef>
                <a:spcPts val="0"/>
              </a:spcBef>
              <a:spcAft>
                <a:spcPts val="0"/>
              </a:spcAft>
              <a:buNone/>
              <a:defRPr sz="3200" b="0" i="0" u="none" strike="noStrike" cap="none">
                <a:solidFill>
                  <a:schemeClr val="dk2"/>
                </a:solidFill>
                <a:latin typeface="Calibri"/>
                <a:ea typeface="Calibri"/>
                <a:cs typeface="Calibri"/>
                <a:sym typeface="Calibri"/>
              </a:defRPr>
            </a:lvl3pPr>
            <a:lvl4pPr marL="0" marR="0" lvl="3" indent="0" algn="l" rtl="0">
              <a:spcBef>
                <a:spcPts val="0"/>
              </a:spcBef>
              <a:spcAft>
                <a:spcPts val="0"/>
              </a:spcAft>
              <a:buNone/>
              <a:defRPr sz="3200" b="0" i="0" u="none" strike="noStrike" cap="none">
                <a:solidFill>
                  <a:schemeClr val="dk2"/>
                </a:solidFill>
                <a:latin typeface="Calibri"/>
                <a:ea typeface="Calibri"/>
                <a:cs typeface="Calibri"/>
                <a:sym typeface="Calibri"/>
              </a:defRPr>
            </a:lvl4pPr>
            <a:lvl5pPr marL="0" marR="0" lvl="4" indent="0" algn="l" rtl="0">
              <a:spcBef>
                <a:spcPts val="0"/>
              </a:spcBef>
              <a:spcAft>
                <a:spcPts val="0"/>
              </a:spcAft>
              <a:buNone/>
              <a:defRPr sz="3200" b="0"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45" name="Shape 45"/>
          <p:cNvSpPr txBox="1">
            <a:spLocks noGrp="1"/>
          </p:cNvSpPr>
          <p:nvPr>
            <p:ph type="subTitle" idx="1"/>
          </p:nvPr>
        </p:nvSpPr>
        <p:spPr>
          <a:xfrm>
            <a:off x="1371600" y="3778980"/>
            <a:ext cx="5474400" cy="1859700"/>
          </a:xfrm>
          <a:prstGeom prst="rect">
            <a:avLst/>
          </a:prstGeom>
          <a:noFill/>
          <a:ln>
            <a:noFill/>
          </a:ln>
        </p:spPr>
        <p:txBody>
          <a:bodyPr lIns="91425" tIns="91425" rIns="91425" bIns="91425" anchor="t" anchorCtr="0"/>
          <a:lstStyle>
            <a:lvl1pPr marL="0" marR="0" lvl="0" indent="0" algn="ctr" rtl="0">
              <a:spcBef>
                <a:spcPts val="1200"/>
              </a:spcBef>
              <a:spcAft>
                <a:spcPts val="0"/>
              </a:spcAft>
              <a:buClr>
                <a:srgbClr val="7030A0"/>
              </a:buClr>
              <a:buFont typeface="Noto Sans Symbols"/>
              <a:buNone/>
              <a:defRPr sz="3200" b="0" i="0" u="none" strike="noStrike" cap="none">
                <a:solidFill>
                  <a:schemeClr val="dk1"/>
                </a:solidFill>
                <a:latin typeface="Calibri"/>
                <a:ea typeface="Calibri"/>
                <a:cs typeface="Calibri"/>
                <a:sym typeface="Calibri"/>
              </a:defRPr>
            </a:lvl1pPr>
            <a:lvl2pPr marL="457200" marR="0" lvl="1" indent="0" algn="ctr" rtl="0">
              <a:spcBef>
                <a:spcPts val="560"/>
              </a:spcBef>
              <a:spcAft>
                <a:spcPts val="0"/>
              </a:spcAft>
              <a:buClr>
                <a:srgbClr val="7030A0"/>
              </a:buClr>
              <a:buFont typeface="Calibri"/>
              <a:buNone/>
              <a:defRPr sz="2800" b="0" i="0" u="none" strike="noStrike" cap="none">
                <a:solidFill>
                  <a:schemeClr val="dk1"/>
                </a:solidFill>
                <a:latin typeface="Calibri"/>
                <a:ea typeface="Calibri"/>
                <a:cs typeface="Calibri"/>
                <a:sym typeface="Calibri"/>
              </a:defRPr>
            </a:lvl2pPr>
            <a:lvl3pPr marL="914400" marR="0" lvl="2" indent="0" algn="ctr" rtl="0">
              <a:spcBef>
                <a:spcPts val="480"/>
              </a:spcBef>
              <a:spcAft>
                <a:spcPts val="0"/>
              </a:spcAft>
              <a:buClr>
                <a:srgbClr val="7030A0"/>
              </a:buClr>
              <a:buFont typeface="Calibri"/>
              <a:buNone/>
              <a:defRPr sz="2400" b="0" i="0" u="none" strike="noStrike" cap="none">
                <a:solidFill>
                  <a:schemeClr val="dk1"/>
                </a:solidFill>
                <a:latin typeface="Calibri"/>
                <a:ea typeface="Calibri"/>
                <a:cs typeface="Calibri"/>
                <a:sym typeface="Calibri"/>
              </a:defRPr>
            </a:lvl3pPr>
            <a:lvl4pPr marL="1371600" marR="0" lvl="3" indent="0" algn="ctr" rtl="0">
              <a:spcBef>
                <a:spcPts val="400"/>
              </a:spcBef>
              <a:spcAft>
                <a:spcPts val="0"/>
              </a:spcAft>
              <a:buClr>
                <a:srgbClr val="7030A0"/>
              </a:buClr>
              <a:buFont typeface="Calibri"/>
              <a:buNone/>
              <a:defRPr sz="2000" b="0" i="0" u="none" strike="noStrike" cap="none">
                <a:solidFill>
                  <a:schemeClr val="dk1"/>
                </a:solidFill>
                <a:latin typeface="Calibri"/>
                <a:ea typeface="Calibri"/>
                <a:cs typeface="Calibri"/>
                <a:sym typeface="Calibri"/>
              </a:defRPr>
            </a:lvl4pPr>
            <a:lvl5pPr marL="1828800" marR="0" lvl="4" indent="0" algn="ctr" rtl="0">
              <a:spcBef>
                <a:spcPts val="400"/>
              </a:spcBef>
              <a:spcAft>
                <a:spcPts val="0"/>
              </a:spcAft>
              <a:buClr>
                <a:srgbClr val="7030A0"/>
              </a:buClr>
              <a:buFont typeface="Calibri"/>
              <a:buNone/>
              <a:defRPr sz="2000" b="0" i="0" u="none" strike="noStrike" cap="none">
                <a:solidFill>
                  <a:schemeClr val="dk1"/>
                </a:solidFill>
                <a:latin typeface="Calibri"/>
                <a:ea typeface="Calibri"/>
                <a:cs typeface="Calibri"/>
                <a:sym typeface="Calibri"/>
              </a:defRPr>
            </a:lvl5pPr>
            <a:lvl6pPr marL="2286000" marR="0" lvl="5"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dt" idx="10"/>
          </p:nvPr>
        </p:nvSpPr>
        <p:spPr>
          <a:xfrm>
            <a:off x="657225" y="6242935"/>
            <a:ext cx="21336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7" name="Shape 47"/>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8" name="Shape 48"/>
          <p:cNvSpPr txBox="1">
            <a:spLocks noGrp="1"/>
          </p:cNvSpPr>
          <p:nvPr>
            <p:ph type="sldNum" idx="12"/>
          </p:nvPr>
        </p:nvSpPr>
        <p:spPr>
          <a:xfrm>
            <a:off x="6553200" y="6245225"/>
            <a:ext cx="2133600" cy="4761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pic>
        <p:nvPicPr>
          <p:cNvPr id="49" name="Shape 49" descr="GEMR header2016left.jpg"/>
          <p:cNvPicPr preferRelativeResize="0"/>
          <p:nvPr/>
        </p:nvPicPr>
        <p:blipFill rotWithShape="1">
          <a:blip r:embed="rId3">
            <a:alphaModFix/>
          </a:blip>
          <a:srcRect/>
          <a:stretch/>
        </p:blipFill>
        <p:spPr>
          <a:xfrm>
            <a:off x="0" y="1137540"/>
            <a:ext cx="648300" cy="5720400"/>
          </a:xfrm>
          <a:prstGeom prst="rect">
            <a:avLst/>
          </a:prstGeom>
          <a:noFill/>
          <a:ln>
            <a:noFill/>
          </a:ln>
        </p:spPr>
      </p:pic>
      <p:sp>
        <p:nvSpPr>
          <p:cNvPr id="50" name="Shape 50"/>
          <p:cNvSpPr txBox="1"/>
          <p:nvPr/>
        </p:nvSpPr>
        <p:spPr>
          <a:xfrm rot="-5400000">
            <a:off x="-703264" y="1930527"/>
            <a:ext cx="2038800" cy="528300"/>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US" sz="1600" b="0" i="0" u="none" strike="noStrike" cap="none">
                <a:solidFill>
                  <a:schemeClr val="dk2"/>
                </a:solidFill>
                <a:latin typeface="Calibri"/>
                <a:ea typeface="Calibri"/>
                <a:cs typeface="Calibri"/>
                <a:sym typeface="Calibri"/>
              </a:rPr>
              <a:t>Cliquez pour modifier </a:t>
            </a:r>
            <a:br>
              <a:rPr lang="en-US" sz="1600" b="0" i="0" u="none" strike="noStrike" cap="none">
                <a:solidFill>
                  <a:schemeClr val="dk2"/>
                </a:solidFill>
                <a:latin typeface="Calibri"/>
                <a:ea typeface="Calibri"/>
                <a:cs typeface="Calibri"/>
                <a:sym typeface="Calibri"/>
              </a:rPr>
            </a:br>
            <a:r>
              <a:rPr lang="en-US" sz="1600" b="0" i="0" u="none" strike="noStrike" cap="none">
                <a:solidFill>
                  <a:schemeClr val="dk2"/>
                </a:solidFill>
                <a:latin typeface="Calibri"/>
                <a:ea typeface="Calibri"/>
                <a:cs typeface="Calibri"/>
                <a:sym typeface="Calibri"/>
              </a:rPr>
              <a:t>le style du titre</a:t>
            </a:r>
          </a:p>
        </p:txBody>
      </p:sp>
      <p:pic>
        <p:nvPicPr>
          <p:cNvPr id="51" name="Shape 51" descr="GEMR 2016_bannerSide.jpg"/>
          <p:cNvPicPr preferRelativeResize="0"/>
          <p:nvPr/>
        </p:nvPicPr>
        <p:blipFill rotWithShape="1">
          <a:blip r:embed="rId4">
            <a:alphaModFix/>
          </a:blip>
          <a:srcRect/>
          <a:stretch/>
        </p:blipFill>
        <p:spPr>
          <a:xfrm>
            <a:off x="0" y="0"/>
            <a:ext cx="9144000" cy="1154100"/>
          </a:xfrm>
          <a:prstGeom prst="rect">
            <a:avLst/>
          </a:prstGeom>
          <a:noFill/>
          <a:ln>
            <a:noFill/>
          </a:ln>
        </p:spPr>
      </p:pic>
      <p:pic>
        <p:nvPicPr>
          <p:cNvPr id="52" name="Shape 52"/>
          <p:cNvPicPr preferRelativeResize="0"/>
          <p:nvPr/>
        </p:nvPicPr>
        <p:blipFill>
          <a:blip r:embed="rId5">
            <a:alphaModFix/>
          </a:blip>
          <a:stretch>
            <a:fillRect/>
          </a:stretch>
        </p:blipFill>
        <p:spPr>
          <a:xfrm>
            <a:off x="0" y="1177124"/>
            <a:ext cx="586175" cy="20676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re et contenu">
    <p:spTree>
      <p:nvGrpSpPr>
        <p:cNvPr id="1" name="Shape 53"/>
        <p:cNvGrpSpPr/>
        <p:nvPr/>
      </p:nvGrpSpPr>
      <p:grpSpPr>
        <a:xfrm>
          <a:off x="0" y="0"/>
          <a:ext cx="0" cy="0"/>
          <a:chOff x="0" y="0"/>
          <a:chExt cx="0" cy="0"/>
        </a:xfrm>
      </p:grpSpPr>
      <p:sp>
        <p:nvSpPr>
          <p:cNvPr id="54" name="Shape 54"/>
          <p:cNvSpPr txBox="1">
            <a:spLocks noGrp="1"/>
          </p:cNvSpPr>
          <p:nvPr>
            <p:ph type="body" idx="1"/>
          </p:nvPr>
        </p:nvSpPr>
        <p:spPr>
          <a:xfrm>
            <a:off x="1399624" y="1600200"/>
            <a:ext cx="7287300" cy="4526100"/>
          </a:xfrm>
          <a:prstGeom prst="rect">
            <a:avLst/>
          </a:prstGeom>
          <a:noFill/>
          <a:ln>
            <a:noFill/>
          </a:ln>
        </p:spPr>
        <p:txBody>
          <a:bodyPr lIns="91425" tIns="91425" rIns="91425" bIns="91425" anchor="t" anchorCtr="0"/>
          <a:lstStyle>
            <a:lvl1pPr marL="342900" marR="0" lvl="0" indent="-165100" algn="l" rtl="0">
              <a:spcBef>
                <a:spcPts val="1200"/>
              </a:spcBef>
              <a:spcAft>
                <a:spcPts val="600"/>
              </a:spcAft>
              <a:buClr>
                <a:srgbClr val="3C8C92"/>
              </a:buClr>
              <a:buSzPct val="100000"/>
              <a:buFont typeface="Noto Sans Symbols"/>
              <a:buChar char="▪"/>
              <a:defRPr sz="2800" b="0" i="0" u="none" strike="noStrike" cap="none">
                <a:solidFill>
                  <a:schemeClr val="dk1"/>
                </a:solidFill>
                <a:latin typeface="Calibri"/>
                <a:ea typeface="Calibri"/>
                <a:cs typeface="Calibri"/>
                <a:sym typeface="Calibri"/>
              </a:defRPr>
            </a:lvl1pPr>
            <a:lvl2pPr marL="742950" marR="0" lvl="1" indent="-161925" algn="l" rtl="0">
              <a:spcBef>
                <a:spcPts val="520"/>
              </a:spcBef>
              <a:spcAft>
                <a:spcPts val="600"/>
              </a:spcAft>
              <a:buClr>
                <a:srgbClr val="009999"/>
              </a:buClr>
              <a:buSzPct val="75000"/>
              <a:buFont typeface="Noto Sans Symbols"/>
              <a:buChar char="➢"/>
              <a:defRPr sz="26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600"/>
              </a:spcAft>
              <a:buClr>
                <a:srgbClr val="B92617"/>
              </a:buClr>
              <a:buSzPct val="100000"/>
              <a:buFont typeface="Calibri"/>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rgbClr val="FF0000"/>
              </a:buClr>
              <a:buSzPct val="100000"/>
              <a:buFont typeface="Calibri"/>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rgbClr val="C00000"/>
              </a:buClr>
              <a:buSzPct val="100000"/>
              <a:buFont typeface="Calibri"/>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dt" idx="10"/>
          </p:nvPr>
        </p:nvSpPr>
        <p:spPr>
          <a:xfrm>
            <a:off x="457200" y="6245225"/>
            <a:ext cx="21336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sldNum" idx="12"/>
          </p:nvPr>
        </p:nvSpPr>
        <p:spPr>
          <a:xfrm>
            <a:off x="6553200" y="6245225"/>
            <a:ext cx="2133600" cy="4761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endParaRPr sz="1400" b="0" i="0" u="none" strike="noStrike" cap="none">
              <a:solidFill>
                <a:schemeClr val="dk1"/>
              </a:solidFill>
              <a:latin typeface="Arial"/>
              <a:ea typeface="Arial"/>
              <a:cs typeface="Arial"/>
              <a:sym typeface="Arial"/>
            </a:endParaRPr>
          </a:p>
        </p:txBody>
      </p:sp>
      <p:pic>
        <p:nvPicPr>
          <p:cNvPr id="58" name="Shape 58"/>
          <p:cNvPicPr preferRelativeResize="0"/>
          <p:nvPr/>
        </p:nvPicPr>
        <p:blipFill rotWithShape="1">
          <a:blip r:embed="rId2">
            <a:alphaModFix/>
          </a:blip>
          <a:srcRect/>
          <a:stretch/>
        </p:blipFill>
        <p:spPr>
          <a:xfrm>
            <a:off x="255242" y="0"/>
            <a:ext cx="8888700" cy="435900"/>
          </a:xfrm>
          <a:prstGeom prst="rect">
            <a:avLst/>
          </a:prstGeom>
          <a:noFill/>
          <a:ln>
            <a:noFill/>
          </a:ln>
        </p:spPr>
      </p:pic>
      <p:grpSp>
        <p:nvGrpSpPr>
          <p:cNvPr id="59" name="Shape 59"/>
          <p:cNvGrpSpPr/>
          <p:nvPr/>
        </p:nvGrpSpPr>
        <p:grpSpPr>
          <a:xfrm>
            <a:off x="158876" y="-2"/>
            <a:ext cx="8998635" cy="435873"/>
            <a:chOff x="158876" y="0"/>
            <a:chExt cx="8998635" cy="449400"/>
          </a:xfrm>
        </p:grpSpPr>
        <p:pic>
          <p:nvPicPr>
            <p:cNvPr id="60" name="Shape 60" descr="GEMR header2016left.jpg"/>
            <p:cNvPicPr preferRelativeResize="0"/>
            <p:nvPr/>
          </p:nvPicPr>
          <p:blipFill rotWithShape="1">
            <a:blip r:embed="rId3">
              <a:alphaModFix/>
            </a:blip>
            <a:srcRect b="-2176"/>
            <a:stretch/>
          </p:blipFill>
          <p:spPr>
            <a:xfrm rot="5400000">
              <a:off x="6576761" y="-2131350"/>
              <a:ext cx="449400" cy="4712100"/>
            </a:xfrm>
            <a:prstGeom prst="rect">
              <a:avLst/>
            </a:prstGeom>
            <a:noFill/>
            <a:ln>
              <a:noFill/>
            </a:ln>
          </p:spPr>
        </p:pic>
        <p:pic>
          <p:nvPicPr>
            <p:cNvPr id="61" name="Shape 61" descr="GEMR header2016left.jpg"/>
            <p:cNvPicPr preferRelativeResize="0"/>
            <p:nvPr/>
          </p:nvPicPr>
          <p:blipFill rotWithShape="1">
            <a:blip r:embed="rId4">
              <a:alphaModFix/>
            </a:blip>
            <a:srcRect b="-2207"/>
            <a:stretch/>
          </p:blipFill>
          <p:spPr>
            <a:xfrm rot="5400000">
              <a:off x="2255876" y="-2097000"/>
              <a:ext cx="449400" cy="4643400"/>
            </a:xfrm>
            <a:prstGeom prst="rect">
              <a:avLst/>
            </a:prstGeom>
            <a:noFill/>
            <a:ln>
              <a:noFill/>
            </a:ln>
          </p:spPr>
        </p:pic>
      </p:grpSp>
      <p:pic>
        <p:nvPicPr>
          <p:cNvPr id="62" name="Shape 62" descr="GEMR 2016_bannerSide2.jpg"/>
          <p:cNvPicPr preferRelativeResize="0"/>
          <p:nvPr/>
        </p:nvPicPr>
        <p:blipFill rotWithShape="1">
          <a:blip r:embed="rId5">
            <a:alphaModFix/>
          </a:blip>
          <a:srcRect/>
          <a:stretch/>
        </p:blipFill>
        <p:spPr>
          <a:xfrm>
            <a:off x="0" y="0"/>
            <a:ext cx="480600"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re et contenu">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1399624" y="1600200"/>
            <a:ext cx="7287300" cy="4526100"/>
          </a:xfrm>
          <a:prstGeom prst="rect">
            <a:avLst/>
          </a:prstGeom>
          <a:noFill/>
          <a:ln>
            <a:noFill/>
          </a:ln>
        </p:spPr>
        <p:txBody>
          <a:bodyPr lIns="91425" tIns="91425" rIns="91425" bIns="91425" anchor="t" anchorCtr="0"/>
          <a:lstStyle>
            <a:lvl1pPr marL="342900" marR="0" lvl="0" indent="-165100" algn="l" rtl="0">
              <a:spcBef>
                <a:spcPts val="1200"/>
              </a:spcBef>
              <a:spcAft>
                <a:spcPts val="600"/>
              </a:spcAft>
              <a:buClr>
                <a:srgbClr val="3C8C92"/>
              </a:buClr>
              <a:buSzPct val="100000"/>
              <a:buFont typeface="Noto Sans Symbols"/>
              <a:buChar char="▪"/>
              <a:defRPr sz="2800" b="0" i="0" u="none" strike="noStrike" cap="none">
                <a:solidFill>
                  <a:schemeClr val="dk1"/>
                </a:solidFill>
                <a:latin typeface="Calibri"/>
                <a:ea typeface="Calibri"/>
                <a:cs typeface="Calibri"/>
                <a:sym typeface="Calibri"/>
              </a:defRPr>
            </a:lvl1pPr>
            <a:lvl2pPr marL="742950" marR="0" lvl="1" indent="-161925" algn="l" rtl="0">
              <a:spcBef>
                <a:spcPts val="520"/>
              </a:spcBef>
              <a:spcAft>
                <a:spcPts val="600"/>
              </a:spcAft>
              <a:buClr>
                <a:srgbClr val="009999"/>
              </a:buClr>
              <a:buSzPct val="75000"/>
              <a:buFont typeface="Noto Sans Symbols"/>
              <a:buChar char="➢"/>
              <a:defRPr sz="26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600"/>
              </a:spcAft>
              <a:buClr>
                <a:srgbClr val="B92617"/>
              </a:buClr>
              <a:buSzPct val="100000"/>
              <a:buFont typeface="Calibri"/>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rgbClr val="FF0000"/>
              </a:buClr>
              <a:buSzPct val="100000"/>
              <a:buFont typeface="Calibri"/>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rgbClr val="C00000"/>
              </a:buClr>
              <a:buSzPct val="100000"/>
              <a:buFont typeface="Calibri"/>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dt" idx="10"/>
          </p:nvPr>
        </p:nvSpPr>
        <p:spPr>
          <a:xfrm>
            <a:off x="457200" y="6245225"/>
            <a:ext cx="21336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3" name="Shape 83"/>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4" name="Shape 84"/>
          <p:cNvSpPr txBox="1">
            <a:spLocks noGrp="1"/>
          </p:cNvSpPr>
          <p:nvPr>
            <p:ph type="sldNum" idx="12"/>
          </p:nvPr>
        </p:nvSpPr>
        <p:spPr>
          <a:xfrm>
            <a:off x="6553200" y="6245225"/>
            <a:ext cx="2133600" cy="4761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endParaRPr sz="1400" b="0" i="0" u="none" strike="noStrike" cap="none">
              <a:solidFill>
                <a:schemeClr val="dk1"/>
              </a:solidFill>
              <a:latin typeface="Arial"/>
              <a:ea typeface="Arial"/>
              <a:cs typeface="Arial"/>
              <a:sym typeface="Arial"/>
            </a:endParaRPr>
          </a:p>
        </p:txBody>
      </p:sp>
      <p:pic>
        <p:nvPicPr>
          <p:cNvPr id="85" name="Shape 85"/>
          <p:cNvPicPr preferRelativeResize="0"/>
          <p:nvPr/>
        </p:nvPicPr>
        <p:blipFill rotWithShape="1">
          <a:blip r:embed="rId2">
            <a:alphaModFix/>
          </a:blip>
          <a:srcRect/>
          <a:stretch/>
        </p:blipFill>
        <p:spPr>
          <a:xfrm>
            <a:off x="255242" y="0"/>
            <a:ext cx="8888700" cy="435900"/>
          </a:xfrm>
          <a:prstGeom prst="rect">
            <a:avLst/>
          </a:prstGeom>
          <a:noFill/>
          <a:ln>
            <a:noFill/>
          </a:ln>
        </p:spPr>
      </p:pic>
      <p:grpSp>
        <p:nvGrpSpPr>
          <p:cNvPr id="86" name="Shape 86"/>
          <p:cNvGrpSpPr/>
          <p:nvPr/>
        </p:nvGrpSpPr>
        <p:grpSpPr>
          <a:xfrm>
            <a:off x="158876" y="-2"/>
            <a:ext cx="8998635" cy="435873"/>
            <a:chOff x="158876" y="0"/>
            <a:chExt cx="8998635" cy="449400"/>
          </a:xfrm>
        </p:grpSpPr>
        <p:pic>
          <p:nvPicPr>
            <p:cNvPr id="87" name="Shape 87" descr="GEMR header2016left.jpg"/>
            <p:cNvPicPr preferRelativeResize="0"/>
            <p:nvPr/>
          </p:nvPicPr>
          <p:blipFill rotWithShape="1">
            <a:blip r:embed="rId3">
              <a:alphaModFix/>
            </a:blip>
            <a:srcRect b="-2176"/>
            <a:stretch/>
          </p:blipFill>
          <p:spPr>
            <a:xfrm rot="5400000">
              <a:off x="6576761" y="-2131350"/>
              <a:ext cx="449400" cy="4712100"/>
            </a:xfrm>
            <a:prstGeom prst="rect">
              <a:avLst/>
            </a:prstGeom>
            <a:noFill/>
            <a:ln>
              <a:noFill/>
            </a:ln>
          </p:spPr>
        </p:pic>
        <p:pic>
          <p:nvPicPr>
            <p:cNvPr id="88" name="Shape 88" descr="GEMR header2016left.jpg"/>
            <p:cNvPicPr preferRelativeResize="0"/>
            <p:nvPr/>
          </p:nvPicPr>
          <p:blipFill rotWithShape="1">
            <a:blip r:embed="rId4">
              <a:alphaModFix/>
            </a:blip>
            <a:srcRect b="-2207"/>
            <a:stretch/>
          </p:blipFill>
          <p:spPr>
            <a:xfrm rot="5400000">
              <a:off x="2255876" y="-2097000"/>
              <a:ext cx="449400" cy="4643400"/>
            </a:xfrm>
            <a:prstGeom prst="rect">
              <a:avLst/>
            </a:prstGeom>
            <a:noFill/>
            <a:ln>
              <a:noFill/>
            </a:ln>
          </p:spPr>
        </p:pic>
      </p:grpSp>
      <p:pic>
        <p:nvPicPr>
          <p:cNvPr id="89" name="Shape 89" descr="GEMR 2016_bannerSide2.jpg"/>
          <p:cNvPicPr preferRelativeResize="0"/>
          <p:nvPr/>
        </p:nvPicPr>
        <p:blipFill rotWithShape="1">
          <a:blip r:embed="rId5">
            <a:alphaModFix/>
          </a:blip>
          <a:srcRect/>
          <a:stretch/>
        </p:blipFill>
        <p:spPr>
          <a:xfrm>
            <a:off x="0" y="0"/>
            <a:ext cx="480600"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Shape 123"/>
        <p:cNvGrpSpPr/>
        <p:nvPr/>
      </p:nvGrpSpPr>
      <p:grpSpPr>
        <a:xfrm>
          <a:off x="0" y="0"/>
          <a:ext cx="0" cy="0"/>
          <a:chOff x="0" y="0"/>
          <a:chExt cx="0" cy="0"/>
        </a:xfrm>
      </p:grpSpPr>
      <p:pic>
        <p:nvPicPr>
          <p:cNvPr id="124" name="Shape 124"/>
          <p:cNvPicPr preferRelativeResize="0"/>
          <p:nvPr/>
        </p:nvPicPr>
        <p:blipFill rotWithShape="1">
          <a:blip r:embed="rId2">
            <a:alphaModFix/>
          </a:blip>
          <a:srcRect/>
          <a:stretch/>
        </p:blipFill>
        <p:spPr>
          <a:xfrm>
            <a:off x="6959750" y="4534178"/>
            <a:ext cx="1550400" cy="2485800"/>
          </a:xfrm>
          <a:prstGeom prst="rect">
            <a:avLst/>
          </a:prstGeom>
          <a:noFill/>
          <a:ln>
            <a:noFill/>
          </a:ln>
        </p:spPr>
      </p:pic>
      <p:sp>
        <p:nvSpPr>
          <p:cNvPr id="125" name="Shape 125"/>
          <p:cNvSpPr txBox="1">
            <a:spLocks noGrp="1"/>
          </p:cNvSpPr>
          <p:nvPr>
            <p:ph type="ctrTitle"/>
          </p:nvPr>
        </p:nvSpPr>
        <p:spPr>
          <a:xfrm>
            <a:off x="1373705" y="2130425"/>
            <a:ext cx="7084500" cy="1470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0" i="0" u="none" strike="noStrike" cap="none">
                <a:solidFill>
                  <a:schemeClr val="dk2"/>
                </a:solidFill>
                <a:latin typeface="Calibri"/>
                <a:ea typeface="Calibri"/>
                <a:cs typeface="Calibri"/>
                <a:sym typeface="Calibri"/>
              </a:defRPr>
            </a:lvl1pPr>
            <a:lvl2pPr marL="0" marR="0" lvl="1" indent="0" algn="l" rtl="0">
              <a:spcBef>
                <a:spcPts val="0"/>
              </a:spcBef>
              <a:spcAft>
                <a:spcPts val="0"/>
              </a:spcAft>
              <a:buNone/>
              <a:defRPr sz="3200" b="0" i="0" u="none" strike="noStrike" cap="none">
                <a:solidFill>
                  <a:schemeClr val="dk2"/>
                </a:solidFill>
                <a:latin typeface="Calibri"/>
                <a:ea typeface="Calibri"/>
                <a:cs typeface="Calibri"/>
                <a:sym typeface="Calibri"/>
              </a:defRPr>
            </a:lvl2pPr>
            <a:lvl3pPr marL="0" marR="0" lvl="2" indent="0" algn="l" rtl="0">
              <a:spcBef>
                <a:spcPts val="0"/>
              </a:spcBef>
              <a:spcAft>
                <a:spcPts val="0"/>
              </a:spcAft>
              <a:buNone/>
              <a:defRPr sz="3200" b="0" i="0" u="none" strike="noStrike" cap="none">
                <a:solidFill>
                  <a:schemeClr val="dk2"/>
                </a:solidFill>
                <a:latin typeface="Calibri"/>
                <a:ea typeface="Calibri"/>
                <a:cs typeface="Calibri"/>
                <a:sym typeface="Calibri"/>
              </a:defRPr>
            </a:lvl3pPr>
            <a:lvl4pPr marL="0" marR="0" lvl="3" indent="0" algn="l" rtl="0">
              <a:spcBef>
                <a:spcPts val="0"/>
              </a:spcBef>
              <a:spcAft>
                <a:spcPts val="0"/>
              </a:spcAft>
              <a:buNone/>
              <a:defRPr sz="3200" b="0" i="0" u="none" strike="noStrike" cap="none">
                <a:solidFill>
                  <a:schemeClr val="dk2"/>
                </a:solidFill>
                <a:latin typeface="Calibri"/>
                <a:ea typeface="Calibri"/>
                <a:cs typeface="Calibri"/>
                <a:sym typeface="Calibri"/>
              </a:defRPr>
            </a:lvl4pPr>
            <a:lvl5pPr marL="0" marR="0" lvl="4" indent="0" algn="l" rtl="0">
              <a:spcBef>
                <a:spcPts val="0"/>
              </a:spcBef>
              <a:spcAft>
                <a:spcPts val="0"/>
              </a:spcAft>
              <a:buNone/>
              <a:defRPr sz="3200" b="0"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26" name="Shape 126"/>
          <p:cNvSpPr txBox="1">
            <a:spLocks noGrp="1"/>
          </p:cNvSpPr>
          <p:nvPr>
            <p:ph type="subTitle" idx="1"/>
          </p:nvPr>
        </p:nvSpPr>
        <p:spPr>
          <a:xfrm>
            <a:off x="1371600" y="3778980"/>
            <a:ext cx="5474400" cy="1859700"/>
          </a:xfrm>
          <a:prstGeom prst="rect">
            <a:avLst/>
          </a:prstGeom>
          <a:noFill/>
          <a:ln>
            <a:noFill/>
          </a:ln>
        </p:spPr>
        <p:txBody>
          <a:bodyPr lIns="91425" tIns="91425" rIns="91425" bIns="91425" anchor="t" anchorCtr="0"/>
          <a:lstStyle>
            <a:lvl1pPr marL="0" marR="0" lvl="0" indent="0" algn="ctr" rtl="0">
              <a:spcBef>
                <a:spcPts val="1200"/>
              </a:spcBef>
              <a:spcAft>
                <a:spcPts val="0"/>
              </a:spcAft>
              <a:buClr>
                <a:srgbClr val="7030A0"/>
              </a:buClr>
              <a:buFont typeface="Noto Sans Symbols"/>
              <a:buNone/>
              <a:defRPr sz="3200" b="0" i="0" u="none" strike="noStrike" cap="none">
                <a:solidFill>
                  <a:schemeClr val="dk1"/>
                </a:solidFill>
                <a:latin typeface="Calibri"/>
                <a:ea typeface="Calibri"/>
                <a:cs typeface="Calibri"/>
                <a:sym typeface="Calibri"/>
              </a:defRPr>
            </a:lvl1pPr>
            <a:lvl2pPr marL="457200" marR="0" lvl="1" indent="0" algn="ctr" rtl="0">
              <a:spcBef>
                <a:spcPts val="560"/>
              </a:spcBef>
              <a:spcAft>
                <a:spcPts val="0"/>
              </a:spcAft>
              <a:buClr>
                <a:srgbClr val="7030A0"/>
              </a:buClr>
              <a:buFont typeface="Calibri"/>
              <a:buNone/>
              <a:defRPr sz="2800" b="0" i="0" u="none" strike="noStrike" cap="none">
                <a:solidFill>
                  <a:schemeClr val="dk1"/>
                </a:solidFill>
                <a:latin typeface="Calibri"/>
                <a:ea typeface="Calibri"/>
                <a:cs typeface="Calibri"/>
                <a:sym typeface="Calibri"/>
              </a:defRPr>
            </a:lvl2pPr>
            <a:lvl3pPr marL="914400" marR="0" lvl="2" indent="0" algn="ctr" rtl="0">
              <a:spcBef>
                <a:spcPts val="480"/>
              </a:spcBef>
              <a:spcAft>
                <a:spcPts val="0"/>
              </a:spcAft>
              <a:buClr>
                <a:srgbClr val="7030A0"/>
              </a:buClr>
              <a:buFont typeface="Calibri"/>
              <a:buNone/>
              <a:defRPr sz="2400" b="0" i="0" u="none" strike="noStrike" cap="none">
                <a:solidFill>
                  <a:schemeClr val="dk1"/>
                </a:solidFill>
                <a:latin typeface="Calibri"/>
                <a:ea typeface="Calibri"/>
                <a:cs typeface="Calibri"/>
                <a:sym typeface="Calibri"/>
              </a:defRPr>
            </a:lvl3pPr>
            <a:lvl4pPr marL="1371600" marR="0" lvl="3" indent="0" algn="ctr" rtl="0">
              <a:spcBef>
                <a:spcPts val="400"/>
              </a:spcBef>
              <a:spcAft>
                <a:spcPts val="0"/>
              </a:spcAft>
              <a:buClr>
                <a:srgbClr val="7030A0"/>
              </a:buClr>
              <a:buFont typeface="Calibri"/>
              <a:buNone/>
              <a:defRPr sz="2000" b="0" i="0" u="none" strike="noStrike" cap="none">
                <a:solidFill>
                  <a:schemeClr val="dk1"/>
                </a:solidFill>
                <a:latin typeface="Calibri"/>
                <a:ea typeface="Calibri"/>
                <a:cs typeface="Calibri"/>
                <a:sym typeface="Calibri"/>
              </a:defRPr>
            </a:lvl4pPr>
            <a:lvl5pPr marL="1828800" marR="0" lvl="4" indent="0" algn="ctr" rtl="0">
              <a:spcBef>
                <a:spcPts val="400"/>
              </a:spcBef>
              <a:spcAft>
                <a:spcPts val="0"/>
              </a:spcAft>
              <a:buClr>
                <a:srgbClr val="7030A0"/>
              </a:buClr>
              <a:buFont typeface="Calibri"/>
              <a:buNone/>
              <a:defRPr sz="2000" b="0" i="0" u="none" strike="noStrike" cap="none">
                <a:solidFill>
                  <a:schemeClr val="dk1"/>
                </a:solidFill>
                <a:latin typeface="Calibri"/>
                <a:ea typeface="Calibri"/>
                <a:cs typeface="Calibri"/>
                <a:sym typeface="Calibri"/>
              </a:defRPr>
            </a:lvl5pPr>
            <a:lvl6pPr marL="2286000" marR="0" lvl="5"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127" name="Shape 127"/>
          <p:cNvSpPr txBox="1">
            <a:spLocks noGrp="1"/>
          </p:cNvSpPr>
          <p:nvPr>
            <p:ph type="dt" idx="10"/>
          </p:nvPr>
        </p:nvSpPr>
        <p:spPr>
          <a:xfrm>
            <a:off x="657225" y="6242935"/>
            <a:ext cx="21336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28" name="Shape 128"/>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29" name="Shape 129"/>
          <p:cNvSpPr txBox="1">
            <a:spLocks noGrp="1"/>
          </p:cNvSpPr>
          <p:nvPr>
            <p:ph type="sldNum" idx="12"/>
          </p:nvPr>
        </p:nvSpPr>
        <p:spPr>
          <a:xfrm>
            <a:off x="6553200" y="6245225"/>
            <a:ext cx="2133600" cy="4761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pic>
        <p:nvPicPr>
          <p:cNvPr id="130" name="Shape 130" descr="GEMR header2016left.jpg"/>
          <p:cNvPicPr preferRelativeResize="0"/>
          <p:nvPr/>
        </p:nvPicPr>
        <p:blipFill rotWithShape="1">
          <a:blip r:embed="rId3">
            <a:alphaModFix/>
          </a:blip>
          <a:srcRect/>
          <a:stretch/>
        </p:blipFill>
        <p:spPr>
          <a:xfrm>
            <a:off x="0" y="1137540"/>
            <a:ext cx="648300" cy="5720400"/>
          </a:xfrm>
          <a:prstGeom prst="rect">
            <a:avLst/>
          </a:prstGeom>
          <a:noFill/>
          <a:ln>
            <a:noFill/>
          </a:ln>
        </p:spPr>
      </p:pic>
      <p:sp>
        <p:nvSpPr>
          <p:cNvPr id="131" name="Shape 131"/>
          <p:cNvSpPr txBox="1"/>
          <p:nvPr/>
        </p:nvSpPr>
        <p:spPr>
          <a:xfrm rot="-5400000">
            <a:off x="-703264" y="1930527"/>
            <a:ext cx="2038800" cy="528300"/>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US" sz="1600" b="0" i="0" u="none" strike="noStrike" cap="none">
                <a:solidFill>
                  <a:schemeClr val="dk2"/>
                </a:solidFill>
                <a:latin typeface="Calibri"/>
                <a:ea typeface="Calibri"/>
                <a:cs typeface="Calibri"/>
                <a:sym typeface="Calibri"/>
              </a:rPr>
              <a:t>Cliquez pour modifier </a:t>
            </a:r>
            <a:br>
              <a:rPr lang="en-US" sz="1600" b="0" i="0" u="none" strike="noStrike" cap="none">
                <a:solidFill>
                  <a:schemeClr val="dk2"/>
                </a:solidFill>
                <a:latin typeface="Calibri"/>
                <a:ea typeface="Calibri"/>
                <a:cs typeface="Calibri"/>
                <a:sym typeface="Calibri"/>
              </a:rPr>
            </a:br>
            <a:r>
              <a:rPr lang="en-US" sz="1600" b="0" i="0" u="none" strike="noStrike" cap="none">
                <a:solidFill>
                  <a:schemeClr val="dk2"/>
                </a:solidFill>
                <a:latin typeface="Calibri"/>
                <a:ea typeface="Calibri"/>
                <a:cs typeface="Calibri"/>
                <a:sym typeface="Calibri"/>
              </a:rPr>
              <a:t>le style du titre</a:t>
            </a:r>
          </a:p>
        </p:txBody>
      </p:sp>
      <p:pic>
        <p:nvPicPr>
          <p:cNvPr id="132" name="Shape 132" descr="GEMR 2016_bannerSide.jpg"/>
          <p:cNvPicPr preferRelativeResize="0"/>
          <p:nvPr/>
        </p:nvPicPr>
        <p:blipFill rotWithShape="1">
          <a:blip r:embed="rId4">
            <a:alphaModFix/>
          </a:blip>
          <a:srcRect/>
          <a:stretch/>
        </p:blipFill>
        <p:spPr>
          <a:xfrm>
            <a:off x="0" y="0"/>
            <a:ext cx="9144000" cy="1154100"/>
          </a:xfrm>
          <a:prstGeom prst="rect">
            <a:avLst/>
          </a:prstGeom>
          <a:noFill/>
          <a:ln>
            <a:noFill/>
          </a:ln>
        </p:spPr>
      </p:pic>
      <p:pic>
        <p:nvPicPr>
          <p:cNvPr id="133" name="Shape 133"/>
          <p:cNvPicPr preferRelativeResize="0"/>
          <p:nvPr/>
        </p:nvPicPr>
        <p:blipFill>
          <a:blip r:embed="rId5">
            <a:alphaModFix/>
          </a:blip>
          <a:stretch>
            <a:fillRect/>
          </a:stretch>
        </p:blipFill>
        <p:spPr>
          <a:xfrm>
            <a:off x="60300" y="1269249"/>
            <a:ext cx="502675" cy="195502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re et contenu">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1399624" y="1600200"/>
            <a:ext cx="7287300" cy="4526100"/>
          </a:xfrm>
          <a:prstGeom prst="rect">
            <a:avLst/>
          </a:prstGeom>
          <a:noFill/>
          <a:ln>
            <a:noFill/>
          </a:ln>
        </p:spPr>
        <p:txBody>
          <a:bodyPr lIns="91425" tIns="91425" rIns="91425" bIns="91425" anchor="t" anchorCtr="0"/>
          <a:lstStyle>
            <a:lvl1pPr marL="342900" marR="0" lvl="0" indent="-165100" algn="l" rtl="0">
              <a:spcBef>
                <a:spcPts val="1200"/>
              </a:spcBef>
              <a:spcAft>
                <a:spcPts val="600"/>
              </a:spcAft>
              <a:buClr>
                <a:srgbClr val="3C8C92"/>
              </a:buClr>
              <a:buSzPct val="100000"/>
              <a:buFont typeface="Noto Sans Symbols"/>
              <a:buChar char="▪"/>
              <a:defRPr sz="2800" b="0" i="0" u="none" strike="noStrike" cap="none">
                <a:solidFill>
                  <a:schemeClr val="dk1"/>
                </a:solidFill>
                <a:latin typeface="Calibri"/>
                <a:ea typeface="Calibri"/>
                <a:cs typeface="Calibri"/>
                <a:sym typeface="Calibri"/>
              </a:defRPr>
            </a:lvl1pPr>
            <a:lvl2pPr marL="742950" marR="0" lvl="1" indent="-161925" algn="l" rtl="0">
              <a:spcBef>
                <a:spcPts val="520"/>
              </a:spcBef>
              <a:spcAft>
                <a:spcPts val="600"/>
              </a:spcAft>
              <a:buClr>
                <a:srgbClr val="009999"/>
              </a:buClr>
              <a:buSzPct val="75000"/>
              <a:buFont typeface="Noto Sans Symbols"/>
              <a:buChar char="➢"/>
              <a:defRPr sz="26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600"/>
              </a:spcAft>
              <a:buClr>
                <a:srgbClr val="B92617"/>
              </a:buClr>
              <a:buSzPct val="100000"/>
              <a:buFont typeface="Calibri"/>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rgbClr val="FF0000"/>
              </a:buClr>
              <a:buSzPct val="100000"/>
              <a:buFont typeface="Calibri"/>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rgbClr val="C00000"/>
              </a:buClr>
              <a:buSzPct val="100000"/>
              <a:buFont typeface="Calibri"/>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36" name="Shape 136"/>
          <p:cNvSpPr txBox="1">
            <a:spLocks noGrp="1"/>
          </p:cNvSpPr>
          <p:nvPr>
            <p:ph type="dt" idx="10"/>
          </p:nvPr>
        </p:nvSpPr>
        <p:spPr>
          <a:xfrm>
            <a:off x="457200" y="6245225"/>
            <a:ext cx="21336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7" name="Shape 137"/>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8" name="Shape 138"/>
          <p:cNvSpPr txBox="1">
            <a:spLocks noGrp="1"/>
          </p:cNvSpPr>
          <p:nvPr>
            <p:ph type="sldNum" idx="12"/>
          </p:nvPr>
        </p:nvSpPr>
        <p:spPr>
          <a:xfrm>
            <a:off x="6553200" y="6245225"/>
            <a:ext cx="2133600" cy="4761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endParaRPr sz="1400" b="0" i="0" u="none" strike="noStrike" cap="none">
              <a:solidFill>
                <a:schemeClr val="dk1"/>
              </a:solidFill>
              <a:latin typeface="Arial"/>
              <a:ea typeface="Arial"/>
              <a:cs typeface="Arial"/>
              <a:sym typeface="Arial"/>
            </a:endParaRPr>
          </a:p>
        </p:txBody>
      </p:sp>
      <p:pic>
        <p:nvPicPr>
          <p:cNvPr id="139" name="Shape 139"/>
          <p:cNvPicPr preferRelativeResize="0"/>
          <p:nvPr/>
        </p:nvPicPr>
        <p:blipFill rotWithShape="1">
          <a:blip r:embed="rId2">
            <a:alphaModFix/>
          </a:blip>
          <a:srcRect/>
          <a:stretch/>
        </p:blipFill>
        <p:spPr>
          <a:xfrm>
            <a:off x="255242" y="0"/>
            <a:ext cx="8888700" cy="435900"/>
          </a:xfrm>
          <a:prstGeom prst="rect">
            <a:avLst/>
          </a:prstGeom>
          <a:noFill/>
          <a:ln>
            <a:noFill/>
          </a:ln>
        </p:spPr>
      </p:pic>
      <p:grpSp>
        <p:nvGrpSpPr>
          <p:cNvPr id="140" name="Shape 140"/>
          <p:cNvGrpSpPr/>
          <p:nvPr/>
        </p:nvGrpSpPr>
        <p:grpSpPr>
          <a:xfrm>
            <a:off x="158876" y="-2"/>
            <a:ext cx="8998635" cy="435873"/>
            <a:chOff x="158876" y="0"/>
            <a:chExt cx="8998635" cy="449400"/>
          </a:xfrm>
        </p:grpSpPr>
        <p:pic>
          <p:nvPicPr>
            <p:cNvPr id="141" name="Shape 141" descr="GEMR header2016left.jpg"/>
            <p:cNvPicPr preferRelativeResize="0"/>
            <p:nvPr/>
          </p:nvPicPr>
          <p:blipFill rotWithShape="1">
            <a:blip r:embed="rId3">
              <a:alphaModFix/>
            </a:blip>
            <a:srcRect b="-2176"/>
            <a:stretch/>
          </p:blipFill>
          <p:spPr>
            <a:xfrm rot="5400000">
              <a:off x="6576761" y="-2131350"/>
              <a:ext cx="449400" cy="4712100"/>
            </a:xfrm>
            <a:prstGeom prst="rect">
              <a:avLst/>
            </a:prstGeom>
            <a:noFill/>
            <a:ln>
              <a:noFill/>
            </a:ln>
          </p:spPr>
        </p:pic>
        <p:pic>
          <p:nvPicPr>
            <p:cNvPr id="142" name="Shape 142" descr="GEMR header2016left.jpg"/>
            <p:cNvPicPr preferRelativeResize="0"/>
            <p:nvPr/>
          </p:nvPicPr>
          <p:blipFill rotWithShape="1">
            <a:blip r:embed="rId4">
              <a:alphaModFix/>
            </a:blip>
            <a:srcRect b="-2207"/>
            <a:stretch/>
          </p:blipFill>
          <p:spPr>
            <a:xfrm rot="5400000">
              <a:off x="2255876" y="-2097000"/>
              <a:ext cx="449400" cy="4643400"/>
            </a:xfrm>
            <a:prstGeom prst="rect">
              <a:avLst/>
            </a:prstGeom>
            <a:noFill/>
            <a:ln>
              <a:noFill/>
            </a:ln>
          </p:spPr>
        </p:pic>
      </p:grpSp>
      <p:pic>
        <p:nvPicPr>
          <p:cNvPr id="143" name="Shape 143" descr="GEMR 2016_bannerSide2.jpg"/>
          <p:cNvPicPr preferRelativeResize="0"/>
          <p:nvPr/>
        </p:nvPicPr>
        <p:blipFill rotWithShape="1">
          <a:blip r:embed="rId5">
            <a:alphaModFix/>
          </a:blip>
          <a:srcRect/>
          <a:stretch/>
        </p:blipFill>
        <p:spPr>
          <a:xfrm>
            <a:off x="0" y="0"/>
            <a:ext cx="480600"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Shape 150"/>
        <p:cNvGrpSpPr/>
        <p:nvPr/>
      </p:nvGrpSpPr>
      <p:grpSpPr>
        <a:xfrm>
          <a:off x="0" y="0"/>
          <a:ext cx="0" cy="0"/>
          <a:chOff x="0" y="0"/>
          <a:chExt cx="0" cy="0"/>
        </a:xfrm>
      </p:grpSpPr>
      <p:pic>
        <p:nvPicPr>
          <p:cNvPr id="151" name="Shape 151"/>
          <p:cNvPicPr preferRelativeResize="0"/>
          <p:nvPr/>
        </p:nvPicPr>
        <p:blipFill rotWithShape="1">
          <a:blip r:embed="rId2">
            <a:alphaModFix/>
          </a:blip>
          <a:srcRect/>
          <a:stretch/>
        </p:blipFill>
        <p:spPr>
          <a:xfrm>
            <a:off x="6959750" y="4534178"/>
            <a:ext cx="1550400" cy="2485800"/>
          </a:xfrm>
          <a:prstGeom prst="rect">
            <a:avLst/>
          </a:prstGeom>
          <a:noFill/>
          <a:ln>
            <a:noFill/>
          </a:ln>
        </p:spPr>
      </p:pic>
      <p:sp>
        <p:nvSpPr>
          <p:cNvPr id="152" name="Shape 152"/>
          <p:cNvSpPr txBox="1">
            <a:spLocks noGrp="1"/>
          </p:cNvSpPr>
          <p:nvPr>
            <p:ph type="ctrTitle"/>
          </p:nvPr>
        </p:nvSpPr>
        <p:spPr>
          <a:xfrm>
            <a:off x="1373705" y="2130425"/>
            <a:ext cx="7084500" cy="1470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0" i="0" u="none" strike="noStrike" cap="none">
                <a:solidFill>
                  <a:schemeClr val="dk2"/>
                </a:solidFill>
                <a:latin typeface="Calibri"/>
                <a:ea typeface="Calibri"/>
                <a:cs typeface="Calibri"/>
                <a:sym typeface="Calibri"/>
              </a:defRPr>
            </a:lvl1pPr>
            <a:lvl2pPr marL="0" marR="0" lvl="1" indent="0" algn="l" rtl="0">
              <a:spcBef>
                <a:spcPts val="0"/>
              </a:spcBef>
              <a:spcAft>
                <a:spcPts val="0"/>
              </a:spcAft>
              <a:buNone/>
              <a:defRPr sz="3200" b="0" i="0" u="none" strike="noStrike" cap="none">
                <a:solidFill>
                  <a:schemeClr val="dk2"/>
                </a:solidFill>
                <a:latin typeface="Calibri"/>
                <a:ea typeface="Calibri"/>
                <a:cs typeface="Calibri"/>
                <a:sym typeface="Calibri"/>
              </a:defRPr>
            </a:lvl2pPr>
            <a:lvl3pPr marL="0" marR="0" lvl="2" indent="0" algn="l" rtl="0">
              <a:spcBef>
                <a:spcPts val="0"/>
              </a:spcBef>
              <a:spcAft>
                <a:spcPts val="0"/>
              </a:spcAft>
              <a:buNone/>
              <a:defRPr sz="3200" b="0" i="0" u="none" strike="noStrike" cap="none">
                <a:solidFill>
                  <a:schemeClr val="dk2"/>
                </a:solidFill>
                <a:latin typeface="Calibri"/>
                <a:ea typeface="Calibri"/>
                <a:cs typeface="Calibri"/>
                <a:sym typeface="Calibri"/>
              </a:defRPr>
            </a:lvl3pPr>
            <a:lvl4pPr marL="0" marR="0" lvl="3" indent="0" algn="l" rtl="0">
              <a:spcBef>
                <a:spcPts val="0"/>
              </a:spcBef>
              <a:spcAft>
                <a:spcPts val="0"/>
              </a:spcAft>
              <a:buNone/>
              <a:defRPr sz="3200" b="0" i="0" u="none" strike="noStrike" cap="none">
                <a:solidFill>
                  <a:schemeClr val="dk2"/>
                </a:solidFill>
                <a:latin typeface="Calibri"/>
                <a:ea typeface="Calibri"/>
                <a:cs typeface="Calibri"/>
                <a:sym typeface="Calibri"/>
              </a:defRPr>
            </a:lvl4pPr>
            <a:lvl5pPr marL="0" marR="0" lvl="4" indent="0" algn="l" rtl="0">
              <a:spcBef>
                <a:spcPts val="0"/>
              </a:spcBef>
              <a:spcAft>
                <a:spcPts val="0"/>
              </a:spcAft>
              <a:buNone/>
              <a:defRPr sz="3200" b="0"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53" name="Shape 153"/>
          <p:cNvSpPr txBox="1">
            <a:spLocks noGrp="1"/>
          </p:cNvSpPr>
          <p:nvPr>
            <p:ph type="subTitle" idx="1"/>
          </p:nvPr>
        </p:nvSpPr>
        <p:spPr>
          <a:xfrm>
            <a:off x="1371600" y="3778980"/>
            <a:ext cx="5474400" cy="1859700"/>
          </a:xfrm>
          <a:prstGeom prst="rect">
            <a:avLst/>
          </a:prstGeom>
          <a:noFill/>
          <a:ln>
            <a:noFill/>
          </a:ln>
        </p:spPr>
        <p:txBody>
          <a:bodyPr lIns="91425" tIns="91425" rIns="91425" bIns="91425" anchor="t" anchorCtr="0"/>
          <a:lstStyle>
            <a:lvl1pPr marL="0" marR="0" lvl="0" indent="0" algn="ctr" rtl="0">
              <a:spcBef>
                <a:spcPts val="1200"/>
              </a:spcBef>
              <a:spcAft>
                <a:spcPts val="0"/>
              </a:spcAft>
              <a:buClr>
                <a:srgbClr val="7030A0"/>
              </a:buClr>
              <a:buFont typeface="Noto Sans Symbols"/>
              <a:buNone/>
              <a:defRPr sz="3200" b="0" i="0" u="none" strike="noStrike" cap="none">
                <a:solidFill>
                  <a:schemeClr val="dk1"/>
                </a:solidFill>
                <a:latin typeface="Calibri"/>
                <a:ea typeface="Calibri"/>
                <a:cs typeface="Calibri"/>
                <a:sym typeface="Calibri"/>
              </a:defRPr>
            </a:lvl1pPr>
            <a:lvl2pPr marL="457200" marR="0" lvl="1" indent="0" algn="ctr" rtl="0">
              <a:spcBef>
                <a:spcPts val="560"/>
              </a:spcBef>
              <a:spcAft>
                <a:spcPts val="0"/>
              </a:spcAft>
              <a:buClr>
                <a:srgbClr val="7030A0"/>
              </a:buClr>
              <a:buFont typeface="Calibri"/>
              <a:buNone/>
              <a:defRPr sz="2800" b="0" i="0" u="none" strike="noStrike" cap="none">
                <a:solidFill>
                  <a:schemeClr val="dk1"/>
                </a:solidFill>
                <a:latin typeface="Calibri"/>
                <a:ea typeface="Calibri"/>
                <a:cs typeface="Calibri"/>
                <a:sym typeface="Calibri"/>
              </a:defRPr>
            </a:lvl2pPr>
            <a:lvl3pPr marL="914400" marR="0" lvl="2" indent="0" algn="ctr" rtl="0">
              <a:spcBef>
                <a:spcPts val="480"/>
              </a:spcBef>
              <a:spcAft>
                <a:spcPts val="0"/>
              </a:spcAft>
              <a:buClr>
                <a:srgbClr val="7030A0"/>
              </a:buClr>
              <a:buFont typeface="Calibri"/>
              <a:buNone/>
              <a:defRPr sz="2400" b="0" i="0" u="none" strike="noStrike" cap="none">
                <a:solidFill>
                  <a:schemeClr val="dk1"/>
                </a:solidFill>
                <a:latin typeface="Calibri"/>
                <a:ea typeface="Calibri"/>
                <a:cs typeface="Calibri"/>
                <a:sym typeface="Calibri"/>
              </a:defRPr>
            </a:lvl3pPr>
            <a:lvl4pPr marL="1371600" marR="0" lvl="3" indent="0" algn="ctr" rtl="0">
              <a:spcBef>
                <a:spcPts val="400"/>
              </a:spcBef>
              <a:spcAft>
                <a:spcPts val="0"/>
              </a:spcAft>
              <a:buClr>
                <a:srgbClr val="7030A0"/>
              </a:buClr>
              <a:buFont typeface="Calibri"/>
              <a:buNone/>
              <a:defRPr sz="2000" b="0" i="0" u="none" strike="noStrike" cap="none">
                <a:solidFill>
                  <a:schemeClr val="dk1"/>
                </a:solidFill>
                <a:latin typeface="Calibri"/>
                <a:ea typeface="Calibri"/>
                <a:cs typeface="Calibri"/>
                <a:sym typeface="Calibri"/>
              </a:defRPr>
            </a:lvl4pPr>
            <a:lvl5pPr marL="1828800" marR="0" lvl="4" indent="0" algn="ctr" rtl="0">
              <a:spcBef>
                <a:spcPts val="400"/>
              </a:spcBef>
              <a:spcAft>
                <a:spcPts val="0"/>
              </a:spcAft>
              <a:buClr>
                <a:srgbClr val="7030A0"/>
              </a:buClr>
              <a:buFont typeface="Calibri"/>
              <a:buNone/>
              <a:defRPr sz="2000" b="0" i="0" u="none" strike="noStrike" cap="none">
                <a:solidFill>
                  <a:schemeClr val="dk1"/>
                </a:solidFill>
                <a:latin typeface="Calibri"/>
                <a:ea typeface="Calibri"/>
                <a:cs typeface="Calibri"/>
                <a:sym typeface="Calibri"/>
              </a:defRPr>
            </a:lvl5pPr>
            <a:lvl6pPr marL="2286000" marR="0" lvl="5"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154" name="Shape 154"/>
          <p:cNvSpPr txBox="1">
            <a:spLocks noGrp="1"/>
          </p:cNvSpPr>
          <p:nvPr>
            <p:ph type="dt" idx="10"/>
          </p:nvPr>
        </p:nvSpPr>
        <p:spPr>
          <a:xfrm>
            <a:off x="657225" y="6242935"/>
            <a:ext cx="21336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55" name="Shape 155"/>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56" name="Shape 156"/>
          <p:cNvSpPr txBox="1">
            <a:spLocks noGrp="1"/>
          </p:cNvSpPr>
          <p:nvPr>
            <p:ph type="sldNum" idx="12"/>
          </p:nvPr>
        </p:nvSpPr>
        <p:spPr>
          <a:xfrm>
            <a:off x="6553200" y="6245225"/>
            <a:ext cx="2133600" cy="4761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pic>
        <p:nvPicPr>
          <p:cNvPr id="157" name="Shape 157" descr="GEMR header2016left.jpg"/>
          <p:cNvPicPr preferRelativeResize="0"/>
          <p:nvPr/>
        </p:nvPicPr>
        <p:blipFill rotWithShape="1">
          <a:blip r:embed="rId3">
            <a:alphaModFix/>
          </a:blip>
          <a:srcRect/>
          <a:stretch/>
        </p:blipFill>
        <p:spPr>
          <a:xfrm>
            <a:off x="0" y="1137540"/>
            <a:ext cx="648300" cy="5720400"/>
          </a:xfrm>
          <a:prstGeom prst="rect">
            <a:avLst/>
          </a:prstGeom>
          <a:noFill/>
          <a:ln>
            <a:noFill/>
          </a:ln>
        </p:spPr>
      </p:pic>
      <p:sp>
        <p:nvSpPr>
          <p:cNvPr id="158" name="Shape 158"/>
          <p:cNvSpPr txBox="1"/>
          <p:nvPr/>
        </p:nvSpPr>
        <p:spPr>
          <a:xfrm rot="-5400000">
            <a:off x="-703264" y="1930527"/>
            <a:ext cx="2038800" cy="528300"/>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US" sz="1600" b="0" i="0" u="none" strike="noStrike" cap="none">
                <a:solidFill>
                  <a:schemeClr val="dk2"/>
                </a:solidFill>
                <a:latin typeface="Calibri"/>
                <a:ea typeface="Calibri"/>
                <a:cs typeface="Calibri"/>
                <a:sym typeface="Calibri"/>
              </a:rPr>
              <a:t>Cliquez pour modifier </a:t>
            </a:r>
            <a:br>
              <a:rPr lang="en-US" sz="1600" b="0" i="0" u="none" strike="noStrike" cap="none">
                <a:solidFill>
                  <a:schemeClr val="dk2"/>
                </a:solidFill>
                <a:latin typeface="Calibri"/>
                <a:ea typeface="Calibri"/>
                <a:cs typeface="Calibri"/>
                <a:sym typeface="Calibri"/>
              </a:rPr>
            </a:br>
            <a:r>
              <a:rPr lang="en-US" sz="1600" b="0" i="0" u="none" strike="noStrike" cap="none">
                <a:solidFill>
                  <a:schemeClr val="dk2"/>
                </a:solidFill>
                <a:latin typeface="Calibri"/>
                <a:ea typeface="Calibri"/>
                <a:cs typeface="Calibri"/>
                <a:sym typeface="Calibri"/>
              </a:rPr>
              <a:t>le style du titre</a:t>
            </a:r>
          </a:p>
        </p:txBody>
      </p:sp>
      <p:pic>
        <p:nvPicPr>
          <p:cNvPr id="159" name="Shape 159" descr="GEMR 2016_bannerSide.jpg"/>
          <p:cNvPicPr preferRelativeResize="0"/>
          <p:nvPr/>
        </p:nvPicPr>
        <p:blipFill rotWithShape="1">
          <a:blip r:embed="rId4">
            <a:alphaModFix/>
          </a:blip>
          <a:srcRect/>
          <a:stretch/>
        </p:blipFill>
        <p:spPr>
          <a:xfrm>
            <a:off x="0" y="0"/>
            <a:ext cx="9144000" cy="1154100"/>
          </a:xfrm>
          <a:prstGeom prst="rect">
            <a:avLst/>
          </a:prstGeom>
          <a:noFill/>
          <a:ln>
            <a:noFill/>
          </a:ln>
        </p:spPr>
      </p:pic>
      <p:pic>
        <p:nvPicPr>
          <p:cNvPr id="160" name="Shape 160"/>
          <p:cNvPicPr preferRelativeResize="0"/>
          <p:nvPr/>
        </p:nvPicPr>
        <p:blipFill>
          <a:blip r:embed="rId5">
            <a:alphaModFix/>
          </a:blip>
          <a:stretch>
            <a:fillRect/>
          </a:stretch>
        </p:blipFill>
        <p:spPr>
          <a:xfrm>
            <a:off x="80750" y="1239600"/>
            <a:ext cx="492450" cy="20034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re et contenu">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1399624" y="1600200"/>
            <a:ext cx="7287300" cy="4526100"/>
          </a:xfrm>
          <a:prstGeom prst="rect">
            <a:avLst/>
          </a:prstGeom>
          <a:noFill/>
          <a:ln>
            <a:noFill/>
          </a:ln>
        </p:spPr>
        <p:txBody>
          <a:bodyPr lIns="91425" tIns="91425" rIns="91425" bIns="91425" anchor="t" anchorCtr="0"/>
          <a:lstStyle>
            <a:lvl1pPr marL="342900" marR="0" lvl="0" indent="-165100" algn="l" rtl="0">
              <a:spcBef>
                <a:spcPts val="1200"/>
              </a:spcBef>
              <a:spcAft>
                <a:spcPts val="600"/>
              </a:spcAft>
              <a:buClr>
                <a:srgbClr val="3C8C92"/>
              </a:buClr>
              <a:buSzPct val="100000"/>
              <a:buFont typeface="Noto Sans Symbols"/>
              <a:buChar char="▪"/>
              <a:defRPr sz="2800" b="0" i="0" u="none" strike="noStrike" cap="none">
                <a:solidFill>
                  <a:schemeClr val="dk1"/>
                </a:solidFill>
                <a:latin typeface="Calibri"/>
                <a:ea typeface="Calibri"/>
                <a:cs typeface="Calibri"/>
                <a:sym typeface="Calibri"/>
              </a:defRPr>
            </a:lvl1pPr>
            <a:lvl2pPr marL="742950" marR="0" lvl="1" indent="-161925" algn="l" rtl="0">
              <a:spcBef>
                <a:spcPts val="520"/>
              </a:spcBef>
              <a:spcAft>
                <a:spcPts val="600"/>
              </a:spcAft>
              <a:buClr>
                <a:srgbClr val="009999"/>
              </a:buClr>
              <a:buSzPct val="75000"/>
              <a:buFont typeface="Noto Sans Symbols"/>
              <a:buChar char="➢"/>
              <a:defRPr sz="26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600"/>
              </a:spcAft>
              <a:buClr>
                <a:srgbClr val="B92617"/>
              </a:buClr>
              <a:buSzPct val="100000"/>
              <a:buFont typeface="Calibri"/>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rgbClr val="FF0000"/>
              </a:buClr>
              <a:buSzPct val="100000"/>
              <a:buFont typeface="Calibri"/>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rgbClr val="C00000"/>
              </a:buClr>
              <a:buSzPct val="100000"/>
              <a:buFont typeface="Calibri"/>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3" name="Shape 163"/>
          <p:cNvSpPr txBox="1">
            <a:spLocks noGrp="1"/>
          </p:cNvSpPr>
          <p:nvPr>
            <p:ph type="dt" idx="10"/>
          </p:nvPr>
        </p:nvSpPr>
        <p:spPr>
          <a:xfrm>
            <a:off x="457200" y="6245225"/>
            <a:ext cx="21336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64" name="Shape 164"/>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65" name="Shape 165"/>
          <p:cNvSpPr txBox="1">
            <a:spLocks noGrp="1"/>
          </p:cNvSpPr>
          <p:nvPr>
            <p:ph type="sldNum" idx="12"/>
          </p:nvPr>
        </p:nvSpPr>
        <p:spPr>
          <a:xfrm>
            <a:off x="6553200" y="6245225"/>
            <a:ext cx="2133600" cy="4761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endParaRPr sz="1400" b="0" i="0" u="none" strike="noStrike" cap="none">
              <a:solidFill>
                <a:schemeClr val="dk1"/>
              </a:solidFill>
              <a:latin typeface="Arial"/>
              <a:ea typeface="Arial"/>
              <a:cs typeface="Arial"/>
              <a:sym typeface="Arial"/>
            </a:endParaRPr>
          </a:p>
        </p:txBody>
      </p:sp>
      <p:pic>
        <p:nvPicPr>
          <p:cNvPr id="166" name="Shape 166"/>
          <p:cNvPicPr preferRelativeResize="0"/>
          <p:nvPr/>
        </p:nvPicPr>
        <p:blipFill rotWithShape="1">
          <a:blip r:embed="rId2">
            <a:alphaModFix/>
          </a:blip>
          <a:srcRect/>
          <a:stretch/>
        </p:blipFill>
        <p:spPr>
          <a:xfrm>
            <a:off x="255242" y="0"/>
            <a:ext cx="8888700" cy="435900"/>
          </a:xfrm>
          <a:prstGeom prst="rect">
            <a:avLst/>
          </a:prstGeom>
          <a:noFill/>
          <a:ln>
            <a:noFill/>
          </a:ln>
        </p:spPr>
      </p:pic>
      <p:grpSp>
        <p:nvGrpSpPr>
          <p:cNvPr id="167" name="Shape 167"/>
          <p:cNvGrpSpPr/>
          <p:nvPr/>
        </p:nvGrpSpPr>
        <p:grpSpPr>
          <a:xfrm>
            <a:off x="158876" y="-2"/>
            <a:ext cx="8998635" cy="435873"/>
            <a:chOff x="158876" y="0"/>
            <a:chExt cx="8998635" cy="449400"/>
          </a:xfrm>
        </p:grpSpPr>
        <p:pic>
          <p:nvPicPr>
            <p:cNvPr id="168" name="Shape 168" descr="GEMR header2016left.jpg"/>
            <p:cNvPicPr preferRelativeResize="0"/>
            <p:nvPr/>
          </p:nvPicPr>
          <p:blipFill rotWithShape="1">
            <a:blip r:embed="rId3">
              <a:alphaModFix/>
            </a:blip>
            <a:srcRect b="-2176"/>
            <a:stretch/>
          </p:blipFill>
          <p:spPr>
            <a:xfrm rot="5400000">
              <a:off x="6576761" y="-2131350"/>
              <a:ext cx="449400" cy="4712100"/>
            </a:xfrm>
            <a:prstGeom prst="rect">
              <a:avLst/>
            </a:prstGeom>
            <a:noFill/>
            <a:ln>
              <a:noFill/>
            </a:ln>
          </p:spPr>
        </p:pic>
        <p:pic>
          <p:nvPicPr>
            <p:cNvPr id="169" name="Shape 169" descr="GEMR header2016left.jpg"/>
            <p:cNvPicPr preferRelativeResize="0"/>
            <p:nvPr/>
          </p:nvPicPr>
          <p:blipFill rotWithShape="1">
            <a:blip r:embed="rId4">
              <a:alphaModFix/>
            </a:blip>
            <a:srcRect b="-2207"/>
            <a:stretch/>
          </p:blipFill>
          <p:spPr>
            <a:xfrm rot="5400000">
              <a:off x="2255876" y="-2097000"/>
              <a:ext cx="449400" cy="4643400"/>
            </a:xfrm>
            <a:prstGeom prst="rect">
              <a:avLst/>
            </a:prstGeom>
            <a:noFill/>
            <a:ln>
              <a:noFill/>
            </a:ln>
          </p:spPr>
        </p:pic>
      </p:grpSp>
      <p:pic>
        <p:nvPicPr>
          <p:cNvPr id="170" name="Shape 170" descr="GEMR 2016_bannerSide2.jpg"/>
          <p:cNvPicPr preferRelativeResize="0"/>
          <p:nvPr/>
        </p:nvPicPr>
        <p:blipFill rotWithShape="1">
          <a:blip r:embed="rId5">
            <a:alphaModFix/>
          </a:blip>
          <a:srcRect/>
          <a:stretch/>
        </p:blipFill>
        <p:spPr>
          <a:xfrm>
            <a:off x="0" y="0"/>
            <a:ext cx="48060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1157713" y="485775"/>
            <a:ext cx="7529085" cy="49371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0" i="0" u="none" strike="noStrike" cap="none">
                <a:solidFill>
                  <a:schemeClr val="dk2"/>
                </a:solidFill>
                <a:latin typeface="Calibri"/>
                <a:ea typeface="Calibri"/>
                <a:cs typeface="Calibri"/>
                <a:sym typeface="Calibri"/>
              </a:defRPr>
            </a:lvl1pPr>
            <a:lvl2pPr marL="0" marR="0" lvl="1" indent="0" algn="l" rtl="0">
              <a:spcBef>
                <a:spcPts val="0"/>
              </a:spcBef>
              <a:spcAft>
                <a:spcPts val="0"/>
              </a:spcAft>
              <a:buNone/>
              <a:defRPr sz="3200" b="0" i="0" u="none" strike="noStrike" cap="none">
                <a:solidFill>
                  <a:schemeClr val="dk2"/>
                </a:solidFill>
                <a:latin typeface="Calibri"/>
                <a:ea typeface="Calibri"/>
                <a:cs typeface="Calibri"/>
                <a:sym typeface="Calibri"/>
              </a:defRPr>
            </a:lvl2pPr>
            <a:lvl3pPr marL="0" marR="0" lvl="2" indent="0" algn="l" rtl="0">
              <a:spcBef>
                <a:spcPts val="0"/>
              </a:spcBef>
              <a:spcAft>
                <a:spcPts val="0"/>
              </a:spcAft>
              <a:buNone/>
              <a:defRPr sz="3200" b="0" i="0" u="none" strike="noStrike" cap="none">
                <a:solidFill>
                  <a:schemeClr val="dk2"/>
                </a:solidFill>
                <a:latin typeface="Calibri"/>
                <a:ea typeface="Calibri"/>
                <a:cs typeface="Calibri"/>
                <a:sym typeface="Calibri"/>
              </a:defRPr>
            </a:lvl3pPr>
            <a:lvl4pPr marL="0" marR="0" lvl="3" indent="0" algn="l" rtl="0">
              <a:spcBef>
                <a:spcPts val="0"/>
              </a:spcBef>
              <a:spcAft>
                <a:spcPts val="0"/>
              </a:spcAft>
              <a:buNone/>
              <a:defRPr sz="3200" b="0" i="0" u="none" strike="noStrike" cap="none">
                <a:solidFill>
                  <a:schemeClr val="dk2"/>
                </a:solidFill>
                <a:latin typeface="Calibri"/>
                <a:ea typeface="Calibri"/>
                <a:cs typeface="Calibri"/>
                <a:sym typeface="Calibri"/>
              </a:defRPr>
            </a:lvl4pPr>
            <a:lvl5pPr marL="0" marR="0" lvl="4" indent="0" algn="l" rtl="0">
              <a:spcBef>
                <a:spcPts val="0"/>
              </a:spcBef>
              <a:spcAft>
                <a:spcPts val="0"/>
              </a:spcAft>
              <a:buNone/>
              <a:defRPr sz="3200" b="0"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1" name="Shape 11"/>
          <p:cNvSpPr txBox="1">
            <a:spLocks noGrp="1"/>
          </p:cNvSpPr>
          <p:nvPr>
            <p:ph type="body" idx="1"/>
          </p:nvPr>
        </p:nvSpPr>
        <p:spPr>
          <a:xfrm>
            <a:off x="1157713" y="1600200"/>
            <a:ext cx="7529085" cy="4525963"/>
          </a:xfrm>
          <a:prstGeom prst="rect">
            <a:avLst/>
          </a:prstGeom>
          <a:noFill/>
          <a:ln>
            <a:noFill/>
          </a:ln>
        </p:spPr>
        <p:txBody>
          <a:bodyPr lIns="91425" tIns="91425" rIns="91425" bIns="91425" anchor="t" anchorCtr="0"/>
          <a:lstStyle>
            <a:lvl1pPr marL="342900" marR="0" lvl="0" indent="-139700" algn="l" rtl="0">
              <a:spcBef>
                <a:spcPts val="1200"/>
              </a:spcBef>
              <a:spcAft>
                <a:spcPts val="0"/>
              </a:spcAft>
              <a:buClr>
                <a:srgbClr val="7030A0"/>
              </a:buClr>
              <a:buSzPct val="100000"/>
              <a:buFont typeface="Noto Sans Symbols"/>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rgbClr val="7030A0"/>
              </a:buClr>
              <a:buSzPct val="100000"/>
              <a:buFont typeface="Calibri"/>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rgbClr val="7030A0"/>
              </a:buClr>
              <a:buSzPct val="100000"/>
              <a:buFont typeface="Calibri"/>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rgbClr val="7030A0"/>
              </a:buClr>
              <a:buSzPct val="100000"/>
              <a:buFont typeface="Calibri"/>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rgbClr val="7030A0"/>
              </a:buClr>
              <a:buSzPct val="100000"/>
              <a:buFont typeface="Calibri"/>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1157713" y="485775"/>
            <a:ext cx="7529100" cy="4938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0" i="0" u="none" strike="noStrike" cap="none">
                <a:solidFill>
                  <a:schemeClr val="dk2"/>
                </a:solidFill>
                <a:latin typeface="Calibri"/>
                <a:ea typeface="Calibri"/>
                <a:cs typeface="Calibri"/>
                <a:sym typeface="Calibri"/>
              </a:defRPr>
            </a:lvl1pPr>
            <a:lvl2pPr marL="0" marR="0" lvl="1" indent="0" algn="l" rtl="0">
              <a:spcBef>
                <a:spcPts val="0"/>
              </a:spcBef>
              <a:spcAft>
                <a:spcPts val="0"/>
              </a:spcAft>
              <a:buNone/>
              <a:defRPr sz="3200" b="0" i="0" u="none" strike="noStrike" cap="none">
                <a:solidFill>
                  <a:schemeClr val="dk2"/>
                </a:solidFill>
                <a:latin typeface="Calibri"/>
                <a:ea typeface="Calibri"/>
                <a:cs typeface="Calibri"/>
                <a:sym typeface="Calibri"/>
              </a:defRPr>
            </a:lvl2pPr>
            <a:lvl3pPr marL="0" marR="0" lvl="2" indent="0" algn="l" rtl="0">
              <a:spcBef>
                <a:spcPts val="0"/>
              </a:spcBef>
              <a:spcAft>
                <a:spcPts val="0"/>
              </a:spcAft>
              <a:buNone/>
              <a:defRPr sz="3200" b="0" i="0" u="none" strike="noStrike" cap="none">
                <a:solidFill>
                  <a:schemeClr val="dk2"/>
                </a:solidFill>
                <a:latin typeface="Calibri"/>
                <a:ea typeface="Calibri"/>
                <a:cs typeface="Calibri"/>
                <a:sym typeface="Calibri"/>
              </a:defRPr>
            </a:lvl3pPr>
            <a:lvl4pPr marL="0" marR="0" lvl="3" indent="0" algn="l" rtl="0">
              <a:spcBef>
                <a:spcPts val="0"/>
              </a:spcBef>
              <a:spcAft>
                <a:spcPts val="0"/>
              </a:spcAft>
              <a:buNone/>
              <a:defRPr sz="3200" b="0" i="0" u="none" strike="noStrike" cap="none">
                <a:solidFill>
                  <a:schemeClr val="dk2"/>
                </a:solidFill>
                <a:latin typeface="Calibri"/>
                <a:ea typeface="Calibri"/>
                <a:cs typeface="Calibri"/>
                <a:sym typeface="Calibri"/>
              </a:defRPr>
            </a:lvl4pPr>
            <a:lvl5pPr marL="0" marR="0" lvl="4" indent="0" algn="l" rtl="0">
              <a:spcBef>
                <a:spcPts val="0"/>
              </a:spcBef>
              <a:spcAft>
                <a:spcPts val="0"/>
              </a:spcAft>
              <a:buNone/>
              <a:defRPr sz="3200" b="0"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38" name="Shape 38"/>
          <p:cNvSpPr txBox="1">
            <a:spLocks noGrp="1"/>
          </p:cNvSpPr>
          <p:nvPr>
            <p:ph type="body" idx="1"/>
          </p:nvPr>
        </p:nvSpPr>
        <p:spPr>
          <a:xfrm>
            <a:off x="1157713" y="1600200"/>
            <a:ext cx="7529100" cy="4526100"/>
          </a:xfrm>
          <a:prstGeom prst="rect">
            <a:avLst/>
          </a:prstGeom>
          <a:noFill/>
          <a:ln>
            <a:noFill/>
          </a:ln>
        </p:spPr>
        <p:txBody>
          <a:bodyPr lIns="91425" tIns="91425" rIns="91425" bIns="91425" anchor="t" anchorCtr="0"/>
          <a:lstStyle>
            <a:lvl1pPr marL="342900" marR="0" lvl="0" indent="-139700" algn="l" rtl="0">
              <a:spcBef>
                <a:spcPts val="1200"/>
              </a:spcBef>
              <a:spcAft>
                <a:spcPts val="0"/>
              </a:spcAft>
              <a:buClr>
                <a:srgbClr val="7030A0"/>
              </a:buClr>
              <a:buSzPct val="100000"/>
              <a:buFont typeface="Noto Sans Symbols"/>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rgbClr val="7030A0"/>
              </a:buClr>
              <a:buSzPct val="100000"/>
              <a:buFont typeface="Calibri"/>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rgbClr val="7030A0"/>
              </a:buClr>
              <a:buSzPct val="100000"/>
              <a:buFont typeface="Calibri"/>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rgbClr val="7030A0"/>
              </a:buClr>
              <a:buSzPct val="100000"/>
              <a:buFont typeface="Calibri"/>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rgbClr val="7030A0"/>
              </a:buClr>
              <a:buSzPct val="100000"/>
              <a:buFont typeface="Calibri"/>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Shape 39"/>
          <p:cNvSpPr txBox="1">
            <a:spLocks noGrp="1"/>
          </p:cNvSpPr>
          <p:nvPr>
            <p:ph type="dt" idx="10"/>
          </p:nvPr>
        </p:nvSpPr>
        <p:spPr>
          <a:xfrm>
            <a:off x="457200" y="6245225"/>
            <a:ext cx="21336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0" name="Shape 40"/>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sldNum" idx="12"/>
          </p:nvPr>
        </p:nvSpPr>
        <p:spPr>
          <a:xfrm>
            <a:off x="6553200" y="6245225"/>
            <a:ext cx="2133600" cy="4761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1157713" y="485775"/>
            <a:ext cx="7529100" cy="4938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0" i="0" u="none" strike="noStrike" cap="none">
                <a:solidFill>
                  <a:schemeClr val="dk2"/>
                </a:solidFill>
                <a:latin typeface="Calibri"/>
                <a:ea typeface="Calibri"/>
                <a:cs typeface="Calibri"/>
                <a:sym typeface="Calibri"/>
              </a:defRPr>
            </a:lvl1pPr>
            <a:lvl2pPr marL="0" marR="0" lvl="1" indent="0" algn="l" rtl="0">
              <a:spcBef>
                <a:spcPts val="0"/>
              </a:spcBef>
              <a:spcAft>
                <a:spcPts val="0"/>
              </a:spcAft>
              <a:buNone/>
              <a:defRPr sz="3200" b="0" i="0" u="none" strike="noStrike" cap="none">
                <a:solidFill>
                  <a:schemeClr val="dk2"/>
                </a:solidFill>
                <a:latin typeface="Calibri"/>
                <a:ea typeface="Calibri"/>
                <a:cs typeface="Calibri"/>
                <a:sym typeface="Calibri"/>
              </a:defRPr>
            </a:lvl2pPr>
            <a:lvl3pPr marL="0" marR="0" lvl="2" indent="0" algn="l" rtl="0">
              <a:spcBef>
                <a:spcPts val="0"/>
              </a:spcBef>
              <a:spcAft>
                <a:spcPts val="0"/>
              </a:spcAft>
              <a:buNone/>
              <a:defRPr sz="3200" b="0" i="0" u="none" strike="noStrike" cap="none">
                <a:solidFill>
                  <a:schemeClr val="dk2"/>
                </a:solidFill>
                <a:latin typeface="Calibri"/>
                <a:ea typeface="Calibri"/>
                <a:cs typeface="Calibri"/>
                <a:sym typeface="Calibri"/>
              </a:defRPr>
            </a:lvl3pPr>
            <a:lvl4pPr marL="0" marR="0" lvl="3" indent="0" algn="l" rtl="0">
              <a:spcBef>
                <a:spcPts val="0"/>
              </a:spcBef>
              <a:spcAft>
                <a:spcPts val="0"/>
              </a:spcAft>
              <a:buNone/>
              <a:defRPr sz="3200" b="0" i="0" u="none" strike="noStrike" cap="none">
                <a:solidFill>
                  <a:schemeClr val="dk2"/>
                </a:solidFill>
                <a:latin typeface="Calibri"/>
                <a:ea typeface="Calibri"/>
                <a:cs typeface="Calibri"/>
                <a:sym typeface="Calibri"/>
              </a:defRPr>
            </a:lvl4pPr>
            <a:lvl5pPr marL="0" marR="0" lvl="4" indent="0" algn="l" rtl="0">
              <a:spcBef>
                <a:spcPts val="0"/>
              </a:spcBef>
              <a:spcAft>
                <a:spcPts val="0"/>
              </a:spcAft>
              <a:buNone/>
              <a:defRPr sz="3200" b="0"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65" name="Shape 65"/>
          <p:cNvSpPr txBox="1">
            <a:spLocks noGrp="1"/>
          </p:cNvSpPr>
          <p:nvPr>
            <p:ph type="body" idx="1"/>
          </p:nvPr>
        </p:nvSpPr>
        <p:spPr>
          <a:xfrm>
            <a:off x="1157713" y="1600200"/>
            <a:ext cx="7529100" cy="4526100"/>
          </a:xfrm>
          <a:prstGeom prst="rect">
            <a:avLst/>
          </a:prstGeom>
          <a:noFill/>
          <a:ln>
            <a:noFill/>
          </a:ln>
        </p:spPr>
        <p:txBody>
          <a:bodyPr lIns="91425" tIns="91425" rIns="91425" bIns="91425" anchor="t" anchorCtr="0"/>
          <a:lstStyle>
            <a:lvl1pPr marL="342900" marR="0" lvl="0" indent="-139700" algn="l" rtl="0">
              <a:spcBef>
                <a:spcPts val="1200"/>
              </a:spcBef>
              <a:spcAft>
                <a:spcPts val="0"/>
              </a:spcAft>
              <a:buClr>
                <a:srgbClr val="7030A0"/>
              </a:buClr>
              <a:buSzPct val="100000"/>
              <a:buFont typeface="Noto Sans Symbols"/>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rgbClr val="7030A0"/>
              </a:buClr>
              <a:buSzPct val="100000"/>
              <a:buFont typeface="Calibri"/>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rgbClr val="7030A0"/>
              </a:buClr>
              <a:buSzPct val="100000"/>
              <a:buFont typeface="Calibri"/>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rgbClr val="7030A0"/>
              </a:buClr>
              <a:buSzPct val="100000"/>
              <a:buFont typeface="Calibri"/>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rgbClr val="7030A0"/>
              </a:buClr>
              <a:buSzPct val="100000"/>
              <a:buFont typeface="Calibri"/>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457200" y="6245225"/>
            <a:ext cx="21336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8" name="Shape 68"/>
          <p:cNvSpPr txBox="1">
            <a:spLocks noGrp="1"/>
          </p:cNvSpPr>
          <p:nvPr>
            <p:ph type="sldNum" idx="12"/>
          </p:nvPr>
        </p:nvSpPr>
        <p:spPr>
          <a:xfrm>
            <a:off x="6553200" y="6245225"/>
            <a:ext cx="2133600" cy="4761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1157713" y="485775"/>
            <a:ext cx="7529100" cy="4938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0" i="0" u="none" strike="noStrike" cap="none">
                <a:solidFill>
                  <a:schemeClr val="dk2"/>
                </a:solidFill>
                <a:latin typeface="Calibri"/>
                <a:ea typeface="Calibri"/>
                <a:cs typeface="Calibri"/>
                <a:sym typeface="Calibri"/>
              </a:defRPr>
            </a:lvl1pPr>
            <a:lvl2pPr marL="0" marR="0" lvl="1" indent="0" algn="l" rtl="0">
              <a:spcBef>
                <a:spcPts val="0"/>
              </a:spcBef>
              <a:spcAft>
                <a:spcPts val="0"/>
              </a:spcAft>
              <a:buNone/>
              <a:defRPr sz="3200" b="0" i="0" u="none" strike="noStrike" cap="none">
                <a:solidFill>
                  <a:schemeClr val="dk2"/>
                </a:solidFill>
                <a:latin typeface="Calibri"/>
                <a:ea typeface="Calibri"/>
                <a:cs typeface="Calibri"/>
                <a:sym typeface="Calibri"/>
              </a:defRPr>
            </a:lvl2pPr>
            <a:lvl3pPr marL="0" marR="0" lvl="2" indent="0" algn="l" rtl="0">
              <a:spcBef>
                <a:spcPts val="0"/>
              </a:spcBef>
              <a:spcAft>
                <a:spcPts val="0"/>
              </a:spcAft>
              <a:buNone/>
              <a:defRPr sz="3200" b="0" i="0" u="none" strike="noStrike" cap="none">
                <a:solidFill>
                  <a:schemeClr val="dk2"/>
                </a:solidFill>
                <a:latin typeface="Calibri"/>
                <a:ea typeface="Calibri"/>
                <a:cs typeface="Calibri"/>
                <a:sym typeface="Calibri"/>
              </a:defRPr>
            </a:lvl3pPr>
            <a:lvl4pPr marL="0" marR="0" lvl="3" indent="0" algn="l" rtl="0">
              <a:spcBef>
                <a:spcPts val="0"/>
              </a:spcBef>
              <a:spcAft>
                <a:spcPts val="0"/>
              </a:spcAft>
              <a:buNone/>
              <a:defRPr sz="3200" b="0" i="0" u="none" strike="noStrike" cap="none">
                <a:solidFill>
                  <a:schemeClr val="dk2"/>
                </a:solidFill>
                <a:latin typeface="Calibri"/>
                <a:ea typeface="Calibri"/>
                <a:cs typeface="Calibri"/>
                <a:sym typeface="Calibri"/>
              </a:defRPr>
            </a:lvl4pPr>
            <a:lvl5pPr marL="0" marR="0" lvl="4" indent="0" algn="l" rtl="0">
              <a:spcBef>
                <a:spcPts val="0"/>
              </a:spcBef>
              <a:spcAft>
                <a:spcPts val="0"/>
              </a:spcAft>
              <a:buNone/>
              <a:defRPr sz="3200" b="0"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19" name="Shape 119"/>
          <p:cNvSpPr txBox="1">
            <a:spLocks noGrp="1"/>
          </p:cNvSpPr>
          <p:nvPr>
            <p:ph type="body" idx="1"/>
          </p:nvPr>
        </p:nvSpPr>
        <p:spPr>
          <a:xfrm>
            <a:off x="1157713" y="1600200"/>
            <a:ext cx="7529100" cy="4526100"/>
          </a:xfrm>
          <a:prstGeom prst="rect">
            <a:avLst/>
          </a:prstGeom>
          <a:noFill/>
          <a:ln>
            <a:noFill/>
          </a:ln>
        </p:spPr>
        <p:txBody>
          <a:bodyPr lIns="91425" tIns="91425" rIns="91425" bIns="91425" anchor="t" anchorCtr="0"/>
          <a:lstStyle>
            <a:lvl1pPr marL="342900" marR="0" lvl="0" indent="-139700" algn="l" rtl="0">
              <a:spcBef>
                <a:spcPts val="1200"/>
              </a:spcBef>
              <a:spcAft>
                <a:spcPts val="0"/>
              </a:spcAft>
              <a:buClr>
                <a:srgbClr val="7030A0"/>
              </a:buClr>
              <a:buSzPct val="100000"/>
              <a:buFont typeface="Noto Sans Symbols"/>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rgbClr val="7030A0"/>
              </a:buClr>
              <a:buSzPct val="100000"/>
              <a:buFont typeface="Calibri"/>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rgbClr val="7030A0"/>
              </a:buClr>
              <a:buSzPct val="100000"/>
              <a:buFont typeface="Calibri"/>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rgbClr val="7030A0"/>
              </a:buClr>
              <a:buSzPct val="100000"/>
              <a:buFont typeface="Calibri"/>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rgbClr val="7030A0"/>
              </a:buClr>
              <a:buSzPct val="100000"/>
              <a:buFont typeface="Calibri"/>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0" name="Shape 120"/>
          <p:cNvSpPr txBox="1">
            <a:spLocks noGrp="1"/>
          </p:cNvSpPr>
          <p:nvPr>
            <p:ph type="dt" idx="10"/>
          </p:nvPr>
        </p:nvSpPr>
        <p:spPr>
          <a:xfrm>
            <a:off x="457200" y="6245225"/>
            <a:ext cx="21336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21" name="Shape 121"/>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22" name="Shape 122"/>
          <p:cNvSpPr txBox="1">
            <a:spLocks noGrp="1"/>
          </p:cNvSpPr>
          <p:nvPr>
            <p:ph type="sldNum" idx="12"/>
          </p:nvPr>
        </p:nvSpPr>
        <p:spPr>
          <a:xfrm>
            <a:off x="6553200" y="6245225"/>
            <a:ext cx="2133600" cy="4761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1157713" y="485775"/>
            <a:ext cx="7529100" cy="4938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0" i="0" u="none" strike="noStrike" cap="none">
                <a:solidFill>
                  <a:schemeClr val="dk2"/>
                </a:solidFill>
                <a:latin typeface="Calibri"/>
                <a:ea typeface="Calibri"/>
                <a:cs typeface="Calibri"/>
                <a:sym typeface="Calibri"/>
              </a:defRPr>
            </a:lvl1pPr>
            <a:lvl2pPr marL="0" marR="0" lvl="1" indent="0" algn="l" rtl="0">
              <a:spcBef>
                <a:spcPts val="0"/>
              </a:spcBef>
              <a:spcAft>
                <a:spcPts val="0"/>
              </a:spcAft>
              <a:buNone/>
              <a:defRPr sz="3200" b="0" i="0" u="none" strike="noStrike" cap="none">
                <a:solidFill>
                  <a:schemeClr val="dk2"/>
                </a:solidFill>
                <a:latin typeface="Calibri"/>
                <a:ea typeface="Calibri"/>
                <a:cs typeface="Calibri"/>
                <a:sym typeface="Calibri"/>
              </a:defRPr>
            </a:lvl2pPr>
            <a:lvl3pPr marL="0" marR="0" lvl="2" indent="0" algn="l" rtl="0">
              <a:spcBef>
                <a:spcPts val="0"/>
              </a:spcBef>
              <a:spcAft>
                <a:spcPts val="0"/>
              </a:spcAft>
              <a:buNone/>
              <a:defRPr sz="3200" b="0" i="0" u="none" strike="noStrike" cap="none">
                <a:solidFill>
                  <a:schemeClr val="dk2"/>
                </a:solidFill>
                <a:latin typeface="Calibri"/>
                <a:ea typeface="Calibri"/>
                <a:cs typeface="Calibri"/>
                <a:sym typeface="Calibri"/>
              </a:defRPr>
            </a:lvl3pPr>
            <a:lvl4pPr marL="0" marR="0" lvl="3" indent="0" algn="l" rtl="0">
              <a:spcBef>
                <a:spcPts val="0"/>
              </a:spcBef>
              <a:spcAft>
                <a:spcPts val="0"/>
              </a:spcAft>
              <a:buNone/>
              <a:defRPr sz="3200" b="0" i="0" u="none" strike="noStrike" cap="none">
                <a:solidFill>
                  <a:schemeClr val="dk2"/>
                </a:solidFill>
                <a:latin typeface="Calibri"/>
                <a:ea typeface="Calibri"/>
                <a:cs typeface="Calibri"/>
                <a:sym typeface="Calibri"/>
              </a:defRPr>
            </a:lvl4pPr>
            <a:lvl5pPr marL="0" marR="0" lvl="4" indent="0" algn="l" rtl="0">
              <a:spcBef>
                <a:spcPts val="0"/>
              </a:spcBef>
              <a:spcAft>
                <a:spcPts val="0"/>
              </a:spcAft>
              <a:buNone/>
              <a:defRPr sz="3200" b="0"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46" name="Shape 146"/>
          <p:cNvSpPr txBox="1">
            <a:spLocks noGrp="1"/>
          </p:cNvSpPr>
          <p:nvPr>
            <p:ph type="body" idx="1"/>
          </p:nvPr>
        </p:nvSpPr>
        <p:spPr>
          <a:xfrm>
            <a:off x="1157713" y="1600200"/>
            <a:ext cx="7529100" cy="4526100"/>
          </a:xfrm>
          <a:prstGeom prst="rect">
            <a:avLst/>
          </a:prstGeom>
          <a:noFill/>
          <a:ln>
            <a:noFill/>
          </a:ln>
        </p:spPr>
        <p:txBody>
          <a:bodyPr lIns="91425" tIns="91425" rIns="91425" bIns="91425" anchor="t" anchorCtr="0"/>
          <a:lstStyle>
            <a:lvl1pPr marL="342900" marR="0" lvl="0" indent="-139700" algn="l" rtl="0">
              <a:spcBef>
                <a:spcPts val="1200"/>
              </a:spcBef>
              <a:spcAft>
                <a:spcPts val="0"/>
              </a:spcAft>
              <a:buClr>
                <a:srgbClr val="7030A0"/>
              </a:buClr>
              <a:buSzPct val="100000"/>
              <a:buFont typeface="Noto Sans Symbols"/>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rgbClr val="7030A0"/>
              </a:buClr>
              <a:buSzPct val="100000"/>
              <a:buFont typeface="Calibri"/>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rgbClr val="7030A0"/>
              </a:buClr>
              <a:buSzPct val="100000"/>
              <a:buFont typeface="Calibri"/>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rgbClr val="7030A0"/>
              </a:buClr>
              <a:buSzPct val="100000"/>
              <a:buFont typeface="Calibri"/>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rgbClr val="7030A0"/>
              </a:buClr>
              <a:buSzPct val="100000"/>
              <a:buFont typeface="Calibri"/>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7" name="Shape 147"/>
          <p:cNvSpPr txBox="1">
            <a:spLocks noGrp="1"/>
          </p:cNvSpPr>
          <p:nvPr>
            <p:ph type="dt" idx="10"/>
          </p:nvPr>
        </p:nvSpPr>
        <p:spPr>
          <a:xfrm>
            <a:off x="457200" y="6245225"/>
            <a:ext cx="21336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8" name="Shape 148"/>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9" name="Shape 149"/>
          <p:cNvSpPr txBox="1">
            <a:spLocks noGrp="1"/>
          </p:cNvSpPr>
          <p:nvPr>
            <p:ph type="sldNum" idx="12"/>
          </p:nvPr>
        </p:nvSpPr>
        <p:spPr>
          <a:xfrm>
            <a:off x="6553200" y="6245225"/>
            <a:ext cx="2133600" cy="4761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11.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9.jp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5.jpe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56.pn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0.jp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61.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8.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en.unesco.org/gem-report/"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6.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7.e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ctrTitle"/>
          </p:nvPr>
        </p:nvSpPr>
        <p:spPr>
          <a:xfrm>
            <a:off x="762000" y="1185532"/>
            <a:ext cx="7886700" cy="1100468"/>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b="1" i="0" u="none" strike="noStrike" cap="none" dirty="0">
                <a:solidFill>
                  <a:schemeClr val="accent2">
                    <a:lumMod val="75000"/>
                  </a:schemeClr>
                </a:solidFill>
                <a:latin typeface="Raleway"/>
                <a:ea typeface="Raleway"/>
                <a:cs typeface="Raleway"/>
                <a:sym typeface="Raleway"/>
              </a:rPr>
              <a:t>Education for people and planet:</a:t>
            </a:r>
            <a:br>
              <a:rPr lang="en-US" b="1" i="0" u="none" strike="noStrike" cap="none" dirty="0">
                <a:solidFill>
                  <a:schemeClr val="accent2">
                    <a:lumMod val="75000"/>
                  </a:schemeClr>
                </a:solidFill>
                <a:latin typeface="Raleway"/>
                <a:ea typeface="Raleway"/>
                <a:cs typeface="Raleway"/>
                <a:sym typeface="Raleway"/>
              </a:rPr>
            </a:br>
            <a:r>
              <a:rPr lang="en-US" b="1" i="0" u="none" strike="noStrike" cap="none" dirty="0">
                <a:solidFill>
                  <a:schemeClr val="accent2">
                    <a:lumMod val="75000"/>
                  </a:schemeClr>
                </a:solidFill>
                <a:latin typeface="Raleway"/>
                <a:ea typeface="Raleway"/>
                <a:cs typeface="Raleway"/>
                <a:sym typeface="Raleway"/>
              </a:rPr>
              <a:t>Creating sustainable futures for all</a:t>
            </a:r>
          </a:p>
        </p:txBody>
      </p:sp>
      <p:sp>
        <p:nvSpPr>
          <p:cNvPr id="177" name="Shape 177"/>
          <p:cNvSpPr txBox="1">
            <a:spLocks noGrp="1"/>
          </p:cNvSpPr>
          <p:nvPr>
            <p:ph type="subTitle" idx="1"/>
          </p:nvPr>
        </p:nvSpPr>
        <p:spPr>
          <a:xfrm>
            <a:off x="6080414" y="2819400"/>
            <a:ext cx="3063586" cy="200342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7030A0"/>
              </a:buClr>
              <a:buSzPct val="25000"/>
              <a:buFont typeface="Noto Sans Symbols"/>
              <a:buNone/>
            </a:pPr>
            <a:r>
              <a:rPr lang="en-US" sz="2800" b="0" i="0" u="none" strike="noStrike" cap="none" dirty="0">
                <a:solidFill>
                  <a:schemeClr val="accent2">
                    <a:lumMod val="75000"/>
                  </a:schemeClr>
                </a:solidFill>
                <a:latin typeface="Raleway"/>
                <a:ea typeface="Raleway"/>
                <a:cs typeface="Raleway"/>
                <a:sym typeface="Raleway"/>
              </a:rPr>
              <a:t>Aaron Benavot</a:t>
            </a:r>
          </a:p>
          <a:p>
            <a:pPr marL="0" marR="0" lvl="0" indent="0" algn="ctr" rtl="0">
              <a:spcBef>
                <a:spcPts val="1200"/>
              </a:spcBef>
              <a:spcAft>
                <a:spcPts val="0"/>
              </a:spcAft>
              <a:buClr>
                <a:srgbClr val="7030A0"/>
              </a:buClr>
              <a:buSzPct val="25000"/>
              <a:buFont typeface="Noto Sans Symbols"/>
              <a:buNone/>
            </a:pPr>
            <a:r>
              <a:rPr lang="en-US" sz="2000" b="0" i="0" u="none" strike="noStrike" cap="none" dirty="0">
                <a:solidFill>
                  <a:schemeClr val="accent2">
                    <a:lumMod val="75000"/>
                  </a:schemeClr>
                </a:solidFill>
                <a:latin typeface="Raleway"/>
                <a:ea typeface="Raleway"/>
                <a:cs typeface="Raleway"/>
                <a:sym typeface="Raleway"/>
              </a:rPr>
              <a:t>6 September 2016</a:t>
            </a:r>
          </a:p>
        </p:txBody>
      </p:sp>
      <p:sp>
        <p:nvSpPr>
          <p:cNvPr id="178" name="Shape 178"/>
          <p:cNvSpPr/>
          <p:nvPr/>
        </p:nvSpPr>
        <p:spPr>
          <a:xfrm>
            <a:off x="1066800" y="5765394"/>
            <a:ext cx="4429125" cy="109260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000" b="1" i="0" u="none" strike="noStrike" cap="none" dirty="0">
                <a:solidFill>
                  <a:schemeClr val="accent2">
                    <a:lumMod val="75000"/>
                  </a:schemeClr>
                </a:solidFill>
                <a:latin typeface="Raleway"/>
                <a:ea typeface="Raleway"/>
                <a:cs typeface="Raleway"/>
                <a:sym typeface="Raleway"/>
              </a:rPr>
              <a:t>#SDG4All</a:t>
            </a:r>
          </a:p>
          <a:p>
            <a:pPr marL="0" marR="0" lvl="0" indent="0" algn="ctr" rtl="0">
              <a:spcBef>
                <a:spcPts val="600"/>
              </a:spcBef>
              <a:spcAft>
                <a:spcPts val="0"/>
              </a:spcAft>
              <a:buSzPct val="25000"/>
              <a:buNone/>
            </a:pPr>
            <a:r>
              <a:rPr lang="en-US" sz="3000" b="1" i="0" u="none" strike="noStrike" cap="none" dirty="0" smtClean="0">
                <a:solidFill>
                  <a:schemeClr val="accent2">
                    <a:lumMod val="75000"/>
                  </a:schemeClr>
                </a:solidFill>
                <a:latin typeface="Raleway"/>
                <a:ea typeface="Raleway"/>
                <a:cs typeface="Raleway"/>
                <a:sym typeface="Raleway"/>
              </a:rPr>
              <a:t>@</a:t>
            </a:r>
            <a:r>
              <a:rPr lang="en-US" sz="3000" b="1" i="0" u="none" strike="noStrike" cap="none" dirty="0" err="1" smtClean="0">
                <a:solidFill>
                  <a:schemeClr val="accent2">
                    <a:lumMod val="75000"/>
                  </a:schemeClr>
                </a:solidFill>
                <a:latin typeface="Raleway"/>
                <a:ea typeface="Raleway"/>
                <a:cs typeface="Raleway"/>
                <a:sym typeface="Raleway"/>
              </a:rPr>
              <a:t>GEMReport</a:t>
            </a:r>
            <a:endParaRPr lang="en-US" sz="3000" b="1" i="0" u="none" strike="noStrike" cap="none" dirty="0">
              <a:solidFill>
                <a:schemeClr val="accent2">
                  <a:lumMod val="75000"/>
                </a:schemeClr>
              </a:solidFill>
              <a:latin typeface="Raleway"/>
              <a:ea typeface="Raleway"/>
              <a:cs typeface="Raleway"/>
              <a:sym typeface="Raleway"/>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2285999"/>
            <a:ext cx="5257800" cy="349165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451650"/>
            <a:ext cx="9144000" cy="4912513"/>
          </a:xfrm>
        </p:spPr>
        <p:txBody>
          <a:bodyPr/>
          <a:lstStyle/>
          <a:p>
            <a:pPr marL="177800" indent="0">
              <a:buNone/>
            </a:pPr>
            <a:r>
              <a:rPr lang="en-US" sz="2600" b="1" dirty="0" smtClean="0">
                <a:latin typeface="Raleway"/>
                <a:cs typeface="Raleway"/>
              </a:rPr>
              <a:t>World is not set to achieve key global education commitments until 2084</a:t>
            </a:r>
            <a:r>
              <a:rPr lang="en-US" sz="2000" b="1" dirty="0" smtClean="0">
                <a:solidFill>
                  <a:srgbClr val="000000"/>
                </a:solidFill>
                <a:latin typeface="Raleway heavy"/>
                <a:ea typeface="Arial"/>
                <a:cs typeface="Raleway heavy"/>
                <a:sym typeface="Arial"/>
              </a:rPr>
              <a:t>.</a:t>
            </a:r>
            <a:endParaRPr lang="en-US" sz="2000" b="1" dirty="0">
              <a:solidFill>
                <a:srgbClr val="000000"/>
              </a:solidFill>
              <a:latin typeface="Raleway heavy"/>
              <a:ea typeface="Arial"/>
              <a:cs typeface="Raleway heavy"/>
              <a:sym typeface="Arial"/>
            </a:endParaRPr>
          </a:p>
        </p:txBody>
      </p:sp>
      <p:sp>
        <p:nvSpPr>
          <p:cNvPr id="6" name="Shape 184"/>
          <p:cNvSpPr/>
          <p:nvPr/>
        </p:nvSpPr>
        <p:spPr>
          <a:xfrm>
            <a:off x="0" y="-71550"/>
            <a:ext cx="8915399" cy="523200"/>
          </a:xfrm>
          <a:prstGeom prst="rect">
            <a:avLst/>
          </a:prstGeom>
          <a:noFill/>
          <a:ln>
            <a:noFill/>
          </a:ln>
        </p:spPr>
        <p:txBody>
          <a:bodyPr lIns="91425" tIns="45700" rIns="91425" bIns="45700" anchor="t" anchorCtr="0">
            <a:noAutofit/>
          </a:bodyPr>
          <a:lstStyle/>
          <a:p>
            <a:pPr>
              <a:buClr>
                <a:schemeClr val="lt1"/>
              </a:buClr>
              <a:buSzPct val="25000"/>
            </a:pPr>
            <a:r>
              <a:rPr lang="en-US" sz="2800" b="1" dirty="0">
                <a:solidFill>
                  <a:schemeClr val="lt1"/>
                </a:solidFill>
                <a:latin typeface="Raleway "/>
                <a:ea typeface="Calibri"/>
                <a:cs typeface="Calibri"/>
                <a:sym typeface="Calibri"/>
              </a:rPr>
              <a:t>PROJECTIONS FOR EDUCATION 2030</a:t>
            </a:r>
          </a:p>
        </p:txBody>
      </p:sp>
      <p:cxnSp>
        <p:nvCxnSpPr>
          <p:cNvPr id="8" name="Straight Arrow Connector 7"/>
          <p:cNvCxnSpPr/>
          <p:nvPr/>
        </p:nvCxnSpPr>
        <p:spPr>
          <a:xfrm>
            <a:off x="914400" y="3248799"/>
            <a:ext cx="8077200" cy="27801"/>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21" idx="2"/>
          </p:cNvCxnSpPr>
          <p:nvPr/>
        </p:nvCxnSpPr>
        <p:spPr>
          <a:xfrm>
            <a:off x="1637475" y="3267908"/>
            <a:ext cx="3382" cy="97149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259857" y="2867798"/>
            <a:ext cx="755235" cy="400110"/>
          </a:xfrm>
          <a:prstGeom prst="rect">
            <a:avLst/>
          </a:prstGeom>
          <a:noFill/>
        </p:spPr>
        <p:txBody>
          <a:bodyPr wrap="none" rtlCol="0">
            <a:spAutoFit/>
          </a:bodyPr>
          <a:lstStyle/>
          <a:p>
            <a:r>
              <a:rPr lang="en-US" sz="2000" b="1" dirty="0" smtClean="0">
                <a:latin typeface="Raleway heavy"/>
                <a:cs typeface="Raleway heavy"/>
              </a:rPr>
              <a:t>2030</a:t>
            </a:r>
            <a:endParaRPr lang="en-US" sz="2000" b="1" dirty="0">
              <a:latin typeface="Raleway heavy"/>
              <a:cs typeface="Raleway heavy"/>
            </a:endParaRPr>
          </a:p>
        </p:txBody>
      </p:sp>
      <p:sp>
        <p:nvSpPr>
          <p:cNvPr id="22" name="TextBox 21"/>
          <p:cNvSpPr txBox="1"/>
          <p:nvPr/>
        </p:nvSpPr>
        <p:spPr>
          <a:xfrm>
            <a:off x="3657600" y="2867799"/>
            <a:ext cx="755235" cy="400110"/>
          </a:xfrm>
          <a:prstGeom prst="rect">
            <a:avLst/>
          </a:prstGeom>
          <a:noFill/>
        </p:spPr>
        <p:txBody>
          <a:bodyPr wrap="none" rtlCol="0">
            <a:spAutoFit/>
          </a:bodyPr>
          <a:lstStyle/>
          <a:p>
            <a:r>
              <a:rPr lang="en-US" sz="2000" b="1" dirty="0" smtClean="0">
                <a:latin typeface="Raleway heavy"/>
                <a:cs typeface="Raleway heavy"/>
              </a:rPr>
              <a:t>2042</a:t>
            </a:r>
            <a:endParaRPr lang="en-US" sz="2000" b="1" dirty="0">
              <a:latin typeface="Raleway heavy"/>
              <a:cs typeface="Raleway heavy"/>
            </a:endParaRPr>
          </a:p>
        </p:txBody>
      </p:sp>
      <p:sp>
        <p:nvSpPr>
          <p:cNvPr id="23" name="TextBox 22"/>
          <p:cNvSpPr txBox="1"/>
          <p:nvPr/>
        </p:nvSpPr>
        <p:spPr>
          <a:xfrm>
            <a:off x="5334000" y="2867799"/>
            <a:ext cx="755235" cy="400110"/>
          </a:xfrm>
          <a:prstGeom prst="rect">
            <a:avLst/>
          </a:prstGeom>
          <a:noFill/>
        </p:spPr>
        <p:txBody>
          <a:bodyPr wrap="none" rtlCol="0">
            <a:spAutoFit/>
          </a:bodyPr>
          <a:lstStyle/>
          <a:p>
            <a:r>
              <a:rPr lang="en-US" sz="2000" b="1" dirty="0" smtClean="0">
                <a:latin typeface="Raleway heavy"/>
                <a:cs typeface="Raleway heavy"/>
              </a:rPr>
              <a:t>2059</a:t>
            </a:r>
            <a:endParaRPr lang="en-US" sz="2000" b="1" dirty="0">
              <a:latin typeface="Raleway heavy"/>
              <a:cs typeface="Raleway heavy"/>
            </a:endParaRPr>
          </a:p>
        </p:txBody>
      </p:sp>
      <p:sp>
        <p:nvSpPr>
          <p:cNvPr id="24" name="TextBox 23"/>
          <p:cNvSpPr txBox="1"/>
          <p:nvPr/>
        </p:nvSpPr>
        <p:spPr>
          <a:xfrm>
            <a:off x="7391400" y="2867799"/>
            <a:ext cx="755235" cy="400110"/>
          </a:xfrm>
          <a:prstGeom prst="rect">
            <a:avLst/>
          </a:prstGeom>
          <a:noFill/>
        </p:spPr>
        <p:txBody>
          <a:bodyPr wrap="none" rtlCol="0">
            <a:spAutoFit/>
          </a:bodyPr>
          <a:lstStyle/>
          <a:p>
            <a:r>
              <a:rPr lang="en-US" sz="2000" b="1" dirty="0" smtClean="0">
                <a:latin typeface="Raleway heavy"/>
                <a:cs typeface="Raleway heavy"/>
              </a:rPr>
              <a:t>2084</a:t>
            </a:r>
            <a:endParaRPr lang="en-US" sz="2000" b="1" dirty="0">
              <a:latin typeface="Raleway heavy"/>
              <a:cs typeface="Raleway heavy"/>
            </a:endParaRPr>
          </a:p>
        </p:txBody>
      </p:sp>
      <p:sp>
        <p:nvSpPr>
          <p:cNvPr id="25" name="TextBox 24"/>
          <p:cNvSpPr txBox="1"/>
          <p:nvPr/>
        </p:nvSpPr>
        <p:spPr>
          <a:xfrm>
            <a:off x="3276600" y="3352800"/>
            <a:ext cx="1524000" cy="877163"/>
          </a:xfrm>
          <a:prstGeom prst="rect">
            <a:avLst/>
          </a:prstGeom>
          <a:noFill/>
        </p:spPr>
        <p:txBody>
          <a:bodyPr wrap="square" rtlCol="0">
            <a:spAutoFit/>
          </a:bodyPr>
          <a:lstStyle/>
          <a:p>
            <a:pPr algn="ctr"/>
            <a:r>
              <a:rPr lang="en-US" sz="1700" dirty="0">
                <a:latin typeface="Raleway "/>
                <a:cs typeface="Raleway heavy"/>
              </a:rPr>
              <a:t>Universal primary completion</a:t>
            </a:r>
          </a:p>
        </p:txBody>
      </p:sp>
      <p:sp>
        <p:nvSpPr>
          <p:cNvPr id="26" name="TextBox 25"/>
          <p:cNvSpPr txBox="1"/>
          <p:nvPr/>
        </p:nvSpPr>
        <p:spPr>
          <a:xfrm>
            <a:off x="7086600" y="3352800"/>
            <a:ext cx="1524000" cy="1200329"/>
          </a:xfrm>
          <a:prstGeom prst="rect">
            <a:avLst/>
          </a:prstGeom>
          <a:noFill/>
        </p:spPr>
        <p:txBody>
          <a:bodyPr wrap="square" rtlCol="0">
            <a:spAutoFit/>
          </a:bodyPr>
          <a:lstStyle/>
          <a:p>
            <a:pPr algn="ctr"/>
            <a:r>
              <a:rPr lang="en-US" sz="1800" dirty="0">
                <a:latin typeface="Raleway "/>
                <a:cs typeface="Raleway heavy"/>
              </a:rPr>
              <a:t>Universal </a:t>
            </a:r>
            <a:r>
              <a:rPr lang="en-US" sz="1800" dirty="0" smtClean="0">
                <a:latin typeface="Raleway "/>
                <a:cs typeface="Raleway heavy"/>
              </a:rPr>
              <a:t>Upper secondary completion</a:t>
            </a:r>
            <a:endParaRPr lang="en-US" sz="1800" dirty="0">
              <a:latin typeface="Raleway "/>
              <a:cs typeface="Raleway heavy"/>
            </a:endParaRPr>
          </a:p>
        </p:txBody>
      </p:sp>
      <p:sp>
        <p:nvSpPr>
          <p:cNvPr id="27" name="TextBox 26"/>
          <p:cNvSpPr txBox="1"/>
          <p:nvPr/>
        </p:nvSpPr>
        <p:spPr>
          <a:xfrm>
            <a:off x="5029200" y="3352800"/>
            <a:ext cx="1524000" cy="1138773"/>
          </a:xfrm>
          <a:prstGeom prst="rect">
            <a:avLst/>
          </a:prstGeom>
          <a:noFill/>
        </p:spPr>
        <p:txBody>
          <a:bodyPr wrap="square" rtlCol="0">
            <a:spAutoFit/>
          </a:bodyPr>
          <a:lstStyle/>
          <a:p>
            <a:pPr algn="ctr"/>
            <a:r>
              <a:rPr lang="en-US" sz="1700" dirty="0">
                <a:latin typeface="Raleway "/>
                <a:cs typeface="Raleway heavy"/>
              </a:rPr>
              <a:t>Universal </a:t>
            </a:r>
            <a:r>
              <a:rPr lang="en-US" sz="1700" dirty="0" smtClean="0">
                <a:latin typeface="Raleway "/>
                <a:cs typeface="Raleway heavy"/>
              </a:rPr>
              <a:t>Lower secondary completion</a:t>
            </a:r>
            <a:endParaRPr lang="en-US" sz="1700" dirty="0">
              <a:latin typeface="Raleway "/>
              <a:cs typeface="Raleway heavy"/>
            </a:endParaRPr>
          </a:p>
        </p:txBody>
      </p:sp>
      <p:sp>
        <p:nvSpPr>
          <p:cNvPr id="30" name="TextBox 29"/>
          <p:cNvSpPr txBox="1"/>
          <p:nvPr/>
        </p:nvSpPr>
        <p:spPr>
          <a:xfrm>
            <a:off x="674914" y="2479041"/>
            <a:ext cx="910075" cy="400110"/>
          </a:xfrm>
          <a:prstGeom prst="rect">
            <a:avLst/>
          </a:prstGeom>
          <a:noFill/>
        </p:spPr>
        <p:txBody>
          <a:bodyPr wrap="none" rtlCol="0">
            <a:spAutoFit/>
          </a:bodyPr>
          <a:lstStyle/>
          <a:p>
            <a:r>
              <a:rPr lang="en-US" sz="2000" b="1" dirty="0">
                <a:solidFill>
                  <a:schemeClr val="accent1">
                    <a:lumMod val="50000"/>
                  </a:schemeClr>
                </a:solidFill>
                <a:latin typeface="Raleway heavy"/>
                <a:cs typeface="Raleway heavy"/>
              </a:rPr>
              <a:t>YEAR</a:t>
            </a:r>
          </a:p>
        </p:txBody>
      </p:sp>
      <p:sp>
        <p:nvSpPr>
          <p:cNvPr id="31" name="TextBox 30"/>
          <p:cNvSpPr txBox="1"/>
          <p:nvPr/>
        </p:nvSpPr>
        <p:spPr>
          <a:xfrm>
            <a:off x="707571" y="4343399"/>
            <a:ext cx="1859805" cy="615553"/>
          </a:xfrm>
          <a:prstGeom prst="rect">
            <a:avLst/>
          </a:prstGeom>
          <a:noFill/>
        </p:spPr>
        <p:txBody>
          <a:bodyPr wrap="none" rtlCol="0">
            <a:spAutoFit/>
          </a:bodyPr>
          <a:lstStyle/>
          <a:p>
            <a:pPr algn="ctr"/>
            <a:r>
              <a:rPr lang="en-US" sz="1700" b="1" dirty="0">
                <a:solidFill>
                  <a:srgbClr val="FF0000"/>
                </a:solidFill>
                <a:latin typeface="Raleway heavy"/>
                <a:cs typeface="Raleway heavy"/>
              </a:rPr>
              <a:t>Education 2030</a:t>
            </a:r>
          </a:p>
          <a:p>
            <a:pPr algn="ctr"/>
            <a:r>
              <a:rPr lang="en-US" sz="1700" b="1" dirty="0">
                <a:solidFill>
                  <a:srgbClr val="FF0000"/>
                </a:solidFill>
                <a:latin typeface="Raleway heavy"/>
                <a:cs typeface="Raleway heavy"/>
              </a:rPr>
              <a:t>deadline</a:t>
            </a:r>
          </a:p>
        </p:txBody>
      </p:sp>
      <p:sp>
        <p:nvSpPr>
          <p:cNvPr id="3" name="Rectangle 2"/>
          <p:cNvSpPr/>
          <p:nvPr/>
        </p:nvSpPr>
        <p:spPr>
          <a:xfrm>
            <a:off x="598712" y="1905000"/>
            <a:ext cx="8392887" cy="441960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066800" y="4853717"/>
            <a:ext cx="5022435" cy="0"/>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854236" y="2169777"/>
            <a:ext cx="2858" cy="153177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928586" y="3759366"/>
            <a:ext cx="1951176" cy="646331"/>
          </a:xfrm>
          <a:prstGeom prst="rect">
            <a:avLst/>
          </a:prstGeom>
          <a:noFill/>
        </p:spPr>
        <p:txBody>
          <a:bodyPr wrap="none" rtlCol="0">
            <a:spAutoFit/>
          </a:bodyPr>
          <a:lstStyle/>
          <a:p>
            <a:pPr algn="ctr"/>
            <a:r>
              <a:rPr lang="en-US" sz="1800" b="1" dirty="0" smtClean="0">
                <a:solidFill>
                  <a:srgbClr val="FF0000"/>
                </a:solidFill>
                <a:latin typeface="Raleway heavy"/>
                <a:cs typeface="Raleway heavy"/>
              </a:rPr>
              <a:t>Education </a:t>
            </a:r>
            <a:r>
              <a:rPr lang="en-US" sz="1800" b="1" dirty="0">
                <a:solidFill>
                  <a:srgbClr val="FF0000"/>
                </a:solidFill>
                <a:latin typeface="Raleway heavy"/>
                <a:cs typeface="Raleway heavy"/>
              </a:rPr>
              <a:t>2030</a:t>
            </a:r>
          </a:p>
          <a:p>
            <a:pPr algn="ctr"/>
            <a:r>
              <a:rPr lang="en-US" sz="1800" b="1" dirty="0" smtClean="0">
                <a:solidFill>
                  <a:srgbClr val="FF0000"/>
                </a:solidFill>
                <a:latin typeface="Raleway heavy"/>
                <a:cs typeface="Raleway heavy"/>
              </a:rPr>
              <a:t>deadline</a:t>
            </a:r>
            <a:endParaRPr lang="en-US" sz="1800" b="1" dirty="0">
              <a:solidFill>
                <a:srgbClr val="FF0000"/>
              </a:solidFill>
              <a:latin typeface="Raleway heavy"/>
              <a:cs typeface="Raleway heavy"/>
            </a:endParaRPr>
          </a:p>
        </p:txBody>
      </p:sp>
      <p:cxnSp>
        <p:nvCxnSpPr>
          <p:cNvPr id="37" name="Straight Arrow Connector 36"/>
          <p:cNvCxnSpPr/>
          <p:nvPr/>
        </p:nvCxnSpPr>
        <p:spPr>
          <a:xfrm>
            <a:off x="1116023" y="2083479"/>
            <a:ext cx="4644817" cy="0"/>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345703" y="2088922"/>
            <a:ext cx="798617" cy="400110"/>
          </a:xfrm>
          <a:prstGeom prst="rect">
            <a:avLst/>
          </a:prstGeom>
          <a:noFill/>
        </p:spPr>
        <p:txBody>
          <a:bodyPr wrap="square" rtlCol="0">
            <a:spAutoFit/>
          </a:bodyPr>
          <a:lstStyle/>
          <a:p>
            <a:r>
              <a:rPr lang="en-US" sz="2000" b="1" dirty="0">
                <a:latin typeface="Raleway heavy"/>
                <a:cs typeface="Raleway heavy"/>
              </a:rPr>
              <a:t>2042</a:t>
            </a:r>
          </a:p>
        </p:txBody>
      </p:sp>
      <p:sp>
        <p:nvSpPr>
          <p:cNvPr id="40" name="TextBox 39"/>
          <p:cNvSpPr txBox="1"/>
          <p:nvPr/>
        </p:nvSpPr>
        <p:spPr>
          <a:xfrm>
            <a:off x="3411204" y="2088922"/>
            <a:ext cx="788999" cy="400110"/>
          </a:xfrm>
          <a:prstGeom prst="rect">
            <a:avLst/>
          </a:prstGeom>
          <a:noFill/>
        </p:spPr>
        <p:txBody>
          <a:bodyPr wrap="none" rtlCol="0">
            <a:spAutoFit/>
          </a:bodyPr>
          <a:lstStyle/>
          <a:p>
            <a:r>
              <a:rPr lang="en-US" sz="2000" b="1" dirty="0">
                <a:latin typeface="Raleway heavy"/>
                <a:cs typeface="Raleway heavy"/>
              </a:rPr>
              <a:t>2059</a:t>
            </a:r>
          </a:p>
        </p:txBody>
      </p:sp>
      <p:sp>
        <p:nvSpPr>
          <p:cNvPr id="41" name="TextBox 40"/>
          <p:cNvSpPr txBox="1"/>
          <p:nvPr/>
        </p:nvSpPr>
        <p:spPr>
          <a:xfrm>
            <a:off x="4983092" y="2070250"/>
            <a:ext cx="801823" cy="400110"/>
          </a:xfrm>
          <a:prstGeom prst="rect">
            <a:avLst/>
          </a:prstGeom>
          <a:noFill/>
        </p:spPr>
        <p:txBody>
          <a:bodyPr wrap="none" rtlCol="0">
            <a:spAutoFit/>
          </a:bodyPr>
          <a:lstStyle/>
          <a:p>
            <a:r>
              <a:rPr lang="en-US" sz="2000" b="1" dirty="0">
                <a:latin typeface="Raleway heavy"/>
                <a:cs typeface="Raleway heavy"/>
              </a:rPr>
              <a:t>2084</a:t>
            </a:r>
          </a:p>
        </p:txBody>
      </p:sp>
      <p:sp>
        <p:nvSpPr>
          <p:cNvPr id="48" name="TextBox 47"/>
          <p:cNvSpPr txBox="1"/>
          <p:nvPr/>
        </p:nvSpPr>
        <p:spPr>
          <a:xfrm>
            <a:off x="640240" y="1676400"/>
            <a:ext cx="853119" cy="400110"/>
          </a:xfrm>
          <a:prstGeom prst="rect">
            <a:avLst/>
          </a:prstGeom>
          <a:noFill/>
        </p:spPr>
        <p:txBody>
          <a:bodyPr wrap="none" rtlCol="0">
            <a:spAutoFit/>
          </a:bodyPr>
          <a:lstStyle/>
          <a:p>
            <a:r>
              <a:rPr lang="en-US" sz="2000" b="1" dirty="0" smtClean="0">
                <a:solidFill>
                  <a:schemeClr val="accent1">
                    <a:lumMod val="50000"/>
                  </a:schemeClr>
                </a:solidFill>
                <a:latin typeface="Raleway heavy"/>
                <a:cs typeface="Raleway heavy"/>
              </a:rPr>
              <a:t>YEAR</a:t>
            </a:r>
            <a:endParaRPr lang="en-US" sz="2000" b="1" dirty="0">
              <a:solidFill>
                <a:schemeClr val="accent1">
                  <a:lumMod val="50000"/>
                </a:schemeClr>
              </a:solidFill>
              <a:latin typeface="Raleway heavy"/>
              <a:cs typeface="Raleway heavy"/>
            </a:endParaRPr>
          </a:p>
        </p:txBody>
      </p:sp>
      <p:sp>
        <p:nvSpPr>
          <p:cNvPr id="50" name="TextBox 49"/>
          <p:cNvSpPr txBox="1"/>
          <p:nvPr/>
        </p:nvSpPr>
        <p:spPr>
          <a:xfrm>
            <a:off x="1567780" y="1680120"/>
            <a:ext cx="4496770" cy="400110"/>
          </a:xfrm>
          <a:prstGeom prst="rect">
            <a:avLst/>
          </a:prstGeom>
          <a:noFill/>
        </p:spPr>
        <p:txBody>
          <a:bodyPr wrap="square" rtlCol="0">
            <a:spAutoFit/>
          </a:bodyPr>
          <a:lstStyle/>
          <a:p>
            <a:pPr algn="ctr"/>
            <a:r>
              <a:rPr lang="en-US" sz="2000" b="1" dirty="0" smtClean="0">
                <a:solidFill>
                  <a:schemeClr val="accent1">
                    <a:lumMod val="50000"/>
                  </a:schemeClr>
                </a:solidFill>
                <a:latin typeface="Raleway heavy"/>
                <a:cs typeface="Raleway heavy"/>
              </a:rPr>
              <a:t>Global average</a:t>
            </a:r>
            <a:endParaRPr lang="en-US" sz="2000" b="1" dirty="0">
              <a:solidFill>
                <a:schemeClr val="accent1">
                  <a:lumMod val="50000"/>
                </a:schemeClr>
              </a:solidFill>
              <a:latin typeface="Raleway heavy"/>
              <a:cs typeface="Raleway heavy"/>
            </a:endParaRPr>
          </a:p>
        </p:txBody>
      </p:sp>
      <p:sp>
        <p:nvSpPr>
          <p:cNvPr id="51" name="TextBox 50"/>
          <p:cNvSpPr txBox="1"/>
          <p:nvPr/>
        </p:nvSpPr>
        <p:spPr>
          <a:xfrm>
            <a:off x="2103490" y="2489032"/>
            <a:ext cx="1152526" cy="738664"/>
          </a:xfrm>
          <a:prstGeom prst="rect">
            <a:avLst/>
          </a:prstGeom>
          <a:noFill/>
        </p:spPr>
        <p:txBody>
          <a:bodyPr wrap="square" rtlCol="0">
            <a:spAutoFit/>
          </a:bodyPr>
          <a:lstStyle/>
          <a:p>
            <a:pPr algn="ctr"/>
            <a:r>
              <a:rPr lang="en-US" b="1" dirty="0">
                <a:latin typeface="Raleway "/>
                <a:cs typeface="Raleway heavy"/>
              </a:rPr>
              <a:t>Universal primary completion</a:t>
            </a:r>
          </a:p>
        </p:txBody>
      </p:sp>
      <p:sp>
        <p:nvSpPr>
          <p:cNvPr id="52" name="TextBox 51"/>
          <p:cNvSpPr txBox="1"/>
          <p:nvPr/>
        </p:nvSpPr>
        <p:spPr>
          <a:xfrm>
            <a:off x="4762500" y="2489032"/>
            <a:ext cx="1143000" cy="954107"/>
          </a:xfrm>
          <a:prstGeom prst="rect">
            <a:avLst/>
          </a:prstGeom>
          <a:noFill/>
        </p:spPr>
        <p:txBody>
          <a:bodyPr wrap="square" rtlCol="0">
            <a:spAutoFit/>
          </a:bodyPr>
          <a:lstStyle/>
          <a:p>
            <a:pPr algn="ctr"/>
            <a:r>
              <a:rPr lang="en-US" b="1" dirty="0">
                <a:latin typeface="Raleway "/>
                <a:cs typeface="Raleway heavy"/>
              </a:rPr>
              <a:t>Universal</a:t>
            </a:r>
            <a:r>
              <a:rPr lang="en-US" dirty="0">
                <a:latin typeface="Raleway "/>
                <a:cs typeface="Raleway heavy"/>
              </a:rPr>
              <a:t> </a:t>
            </a:r>
            <a:r>
              <a:rPr lang="en-US" b="1" dirty="0">
                <a:latin typeface="Raleway "/>
                <a:cs typeface="Raleway heavy"/>
              </a:rPr>
              <a:t>Upper secondary completion</a:t>
            </a:r>
          </a:p>
        </p:txBody>
      </p:sp>
      <p:sp>
        <p:nvSpPr>
          <p:cNvPr id="53" name="TextBox 52"/>
          <p:cNvSpPr txBox="1"/>
          <p:nvPr/>
        </p:nvSpPr>
        <p:spPr>
          <a:xfrm>
            <a:off x="3272302" y="2470359"/>
            <a:ext cx="1185877" cy="954107"/>
          </a:xfrm>
          <a:prstGeom prst="rect">
            <a:avLst/>
          </a:prstGeom>
          <a:noFill/>
        </p:spPr>
        <p:txBody>
          <a:bodyPr wrap="square" rtlCol="0">
            <a:spAutoFit/>
          </a:bodyPr>
          <a:lstStyle/>
          <a:p>
            <a:pPr algn="ctr"/>
            <a:r>
              <a:rPr lang="en-US" b="1" dirty="0">
                <a:latin typeface="Raleway "/>
                <a:cs typeface="Raleway heavy"/>
              </a:rPr>
              <a:t>Universal Lower secondary completion</a:t>
            </a:r>
          </a:p>
        </p:txBody>
      </p:sp>
      <p:sp>
        <p:nvSpPr>
          <p:cNvPr id="47" name="TextBox 46"/>
          <p:cNvSpPr txBox="1"/>
          <p:nvPr/>
        </p:nvSpPr>
        <p:spPr>
          <a:xfrm>
            <a:off x="452722" y="2091596"/>
            <a:ext cx="798617" cy="400110"/>
          </a:xfrm>
          <a:prstGeom prst="rect">
            <a:avLst/>
          </a:prstGeom>
          <a:noFill/>
        </p:spPr>
        <p:txBody>
          <a:bodyPr wrap="square" rtlCol="0">
            <a:spAutoFit/>
          </a:bodyPr>
          <a:lstStyle/>
          <a:p>
            <a:r>
              <a:rPr lang="en-US" sz="2000" b="1" dirty="0" smtClean="0">
                <a:latin typeface="Raleway heavy"/>
                <a:cs typeface="Raleway heavy"/>
              </a:rPr>
              <a:t>2015</a:t>
            </a:r>
            <a:endParaRPr lang="en-US" sz="2000" b="1" dirty="0">
              <a:latin typeface="Raleway heavy"/>
              <a:cs typeface="Raleway heavy"/>
            </a:endParaRPr>
          </a:p>
        </p:txBody>
      </p:sp>
      <p:cxnSp>
        <p:nvCxnSpPr>
          <p:cNvPr id="49" name="Straight Connector 48"/>
          <p:cNvCxnSpPr/>
          <p:nvPr/>
        </p:nvCxnSpPr>
        <p:spPr>
          <a:xfrm>
            <a:off x="866153" y="2546066"/>
            <a:ext cx="0" cy="3518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392718" y="2910208"/>
            <a:ext cx="1027051" cy="523220"/>
          </a:xfrm>
          <a:prstGeom prst="rect">
            <a:avLst/>
          </a:prstGeom>
          <a:noFill/>
        </p:spPr>
        <p:txBody>
          <a:bodyPr wrap="square" rtlCol="0">
            <a:spAutoFit/>
          </a:bodyPr>
          <a:lstStyle/>
          <a:p>
            <a:pPr algn="ctr"/>
            <a:r>
              <a:rPr lang="en-US" b="1" dirty="0" smtClean="0">
                <a:solidFill>
                  <a:schemeClr val="accent5">
                    <a:lumMod val="50000"/>
                  </a:schemeClr>
                </a:solidFill>
                <a:latin typeface="Raleway heavy"/>
                <a:cs typeface="Raleway heavy"/>
              </a:rPr>
              <a:t>SDGs adopted</a:t>
            </a:r>
            <a:endParaRPr lang="en-US" b="1" dirty="0">
              <a:solidFill>
                <a:schemeClr val="accent5">
                  <a:lumMod val="50000"/>
                </a:schemeClr>
              </a:solidFill>
              <a:latin typeface="Raleway heavy"/>
              <a:cs typeface="Raleway heavy"/>
            </a:endParaRPr>
          </a:p>
        </p:txBody>
      </p:sp>
      <p:sp>
        <p:nvSpPr>
          <p:cNvPr id="45" name="TextBox 44"/>
          <p:cNvSpPr txBox="1"/>
          <p:nvPr/>
        </p:nvSpPr>
        <p:spPr>
          <a:xfrm>
            <a:off x="5259521" y="4910806"/>
            <a:ext cx="805029" cy="400110"/>
          </a:xfrm>
          <a:prstGeom prst="rect">
            <a:avLst/>
          </a:prstGeom>
          <a:noFill/>
        </p:spPr>
        <p:txBody>
          <a:bodyPr wrap="none" rtlCol="0">
            <a:spAutoFit/>
          </a:bodyPr>
          <a:lstStyle/>
          <a:p>
            <a:r>
              <a:rPr lang="en-US" sz="2000" b="1" dirty="0">
                <a:latin typeface="Raleway heavy"/>
                <a:cs typeface="Raleway heavy"/>
              </a:rPr>
              <a:t>2087</a:t>
            </a:r>
          </a:p>
        </p:txBody>
      </p:sp>
      <p:sp>
        <p:nvSpPr>
          <p:cNvPr id="55" name="TextBox 54"/>
          <p:cNvSpPr txBox="1"/>
          <p:nvPr/>
        </p:nvSpPr>
        <p:spPr>
          <a:xfrm>
            <a:off x="2901782" y="4910807"/>
            <a:ext cx="779381" cy="400110"/>
          </a:xfrm>
          <a:prstGeom prst="rect">
            <a:avLst/>
          </a:prstGeom>
          <a:noFill/>
        </p:spPr>
        <p:txBody>
          <a:bodyPr wrap="none" rtlCol="0">
            <a:spAutoFit/>
          </a:bodyPr>
          <a:lstStyle/>
          <a:p>
            <a:r>
              <a:rPr lang="en-US" sz="2000" b="1" dirty="0">
                <a:latin typeface="Raleway heavy"/>
                <a:cs typeface="Raleway heavy"/>
              </a:rPr>
              <a:t>2051</a:t>
            </a:r>
          </a:p>
        </p:txBody>
      </p:sp>
      <p:sp>
        <p:nvSpPr>
          <p:cNvPr id="56" name="TextBox 55"/>
          <p:cNvSpPr txBox="1"/>
          <p:nvPr/>
        </p:nvSpPr>
        <p:spPr>
          <a:xfrm>
            <a:off x="3854183" y="4910807"/>
            <a:ext cx="805029" cy="400110"/>
          </a:xfrm>
          <a:prstGeom prst="rect">
            <a:avLst/>
          </a:prstGeom>
          <a:noFill/>
        </p:spPr>
        <p:txBody>
          <a:bodyPr wrap="none" rtlCol="0">
            <a:spAutoFit/>
          </a:bodyPr>
          <a:lstStyle/>
          <a:p>
            <a:r>
              <a:rPr lang="en-US" sz="2000" b="1" dirty="0">
                <a:latin typeface="Raleway heavy"/>
                <a:cs typeface="Raleway heavy"/>
              </a:rPr>
              <a:t>2062</a:t>
            </a:r>
          </a:p>
        </p:txBody>
      </p:sp>
      <p:sp>
        <p:nvSpPr>
          <p:cNvPr id="57" name="TextBox 56"/>
          <p:cNvSpPr txBox="1"/>
          <p:nvPr/>
        </p:nvSpPr>
        <p:spPr>
          <a:xfrm>
            <a:off x="2669721" y="4343400"/>
            <a:ext cx="2313371" cy="400110"/>
          </a:xfrm>
          <a:prstGeom prst="rect">
            <a:avLst/>
          </a:prstGeom>
          <a:noFill/>
        </p:spPr>
        <p:txBody>
          <a:bodyPr wrap="square" rtlCol="0">
            <a:spAutoFit/>
          </a:bodyPr>
          <a:lstStyle/>
          <a:p>
            <a:r>
              <a:rPr lang="en-US" sz="2000" b="1" dirty="0">
                <a:solidFill>
                  <a:schemeClr val="accent1">
                    <a:lumMod val="50000"/>
                  </a:schemeClr>
                </a:solidFill>
                <a:latin typeface="Raleway heavy"/>
                <a:cs typeface="Raleway heavy"/>
              </a:rPr>
              <a:t>Southern Asia</a:t>
            </a:r>
          </a:p>
        </p:txBody>
      </p:sp>
      <p:sp>
        <p:nvSpPr>
          <p:cNvPr id="58" name="TextBox 57"/>
          <p:cNvSpPr txBox="1"/>
          <p:nvPr/>
        </p:nvSpPr>
        <p:spPr>
          <a:xfrm>
            <a:off x="7665535" y="6206207"/>
            <a:ext cx="1502334" cy="400110"/>
          </a:xfrm>
          <a:prstGeom prst="rect">
            <a:avLst/>
          </a:prstGeom>
          <a:noFill/>
        </p:spPr>
        <p:txBody>
          <a:bodyPr wrap="none" rtlCol="0">
            <a:spAutoFit/>
          </a:bodyPr>
          <a:lstStyle/>
          <a:p>
            <a:r>
              <a:rPr lang="en-US" sz="2000" b="1" dirty="0" smtClean="0">
                <a:latin typeface="Raleway heavy"/>
                <a:cs typeface="Raleway heavy"/>
              </a:rPr>
              <a:t>After 2100</a:t>
            </a:r>
            <a:endParaRPr lang="en-US" sz="2000" b="1" dirty="0">
              <a:latin typeface="Raleway heavy"/>
              <a:cs typeface="Raleway heavy"/>
            </a:endParaRPr>
          </a:p>
        </p:txBody>
      </p:sp>
      <p:sp>
        <p:nvSpPr>
          <p:cNvPr id="59" name="TextBox 58"/>
          <p:cNvSpPr txBox="1"/>
          <p:nvPr/>
        </p:nvSpPr>
        <p:spPr>
          <a:xfrm>
            <a:off x="4811814" y="6168651"/>
            <a:ext cx="809837" cy="400110"/>
          </a:xfrm>
          <a:prstGeom prst="rect">
            <a:avLst/>
          </a:prstGeom>
          <a:noFill/>
        </p:spPr>
        <p:txBody>
          <a:bodyPr wrap="none" rtlCol="0">
            <a:spAutoFit/>
          </a:bodyPr>
          <a:lstStyle/>
          <a:p>
            <a:r>
              <a:rPr lang="en-US" sz="2000" b="1" dirty="0">
                <a:latin typeface="Raleway heavy"/>
                <a:cs typeface="Raleway heavy"/>
              </a:rPr>
              <a:t>2080</a:t>
            </a:r>
          </a:p>
        </p:txBody>
      </p:sp>
      <p:sp>
        <p:nvSpPr>
          <p:cNvPr id="60" name="TextBox 59"/>
          <p:cNvSpPr txBox="1"/>
          <p:nvPr/>
        </p:nvSpPr>
        <p:spPr>
          <a:xfrm>
            <a:off x="6331315" y="6173783"/>
            <a:ext cx="803425" cy="400110"/>
          </a:xfrm>
          <a:prstGeom prst="rect">
            <a:avLst/>
          </a:prstGeom>
          <a:noFill/>
        </p:spPr>
        <p:txBody>
          <a:bodyPr wrap="none" rtlCol="0">
            <a:spAutoFit/>
          </a:bodyPr>
          <a:lstStyle/>
          <a:p>
            <a:r>
              <a:rPr lang="en-US" sz="2000" b="1" dirty="0">
                <a:latin typeface="Raleway heavy"/>
                <a:cs typeface="Raleway heavy"/>
              </a:rPr>
              <a:t>2089</a:t>
            </a:r>
          </a:p>
        </p:txBody>
      </p:sp>
      <p:sp>
        <p:nvSpPr>
          <p:cNvPr id="61" name="TextBox 60"/>
          <p:cNvSpPr txBox="1"/>
          <p:nvPr/>
        </p:nvSpPr>
        <p:spPr>
          <a:xfrm>
            <a:off x="2407907" y="5663132"/>
            <a:ext cx="2795591" cy="400110"/>
          </a:xfrm>
          <a:prstGeom prst="rect">
            <a:avLst/>
          </a:prstGeom>
          <a:noFill/>
        </p:spPr>
        <p:txBody>
          <a:bodyPr wrap="square" rtlCol="0">
            <a:spAutoFit/>
          </a:bodyPr>
          <a:lstStyle/>
          <a:p>
            <a:r>
              <a:rPr lang="en-US" sz="2000" b="1" dirty="0">
                <a:solidFill>
                  <a:schemeClr val="accent1">
                    <a:lumMod val="50000"/>
                  </a:schemeClr>
                </a:solidFill>
                <a:latin typeface="Raleway heavy"/>
                <a:cs typeface="Raleway heavy"/>
              </a:rPr>
              <a:t>Sub-Saharan Africa</a:t>
            </a:r>
          </a:p>
        </p:txBody>
      </p:sp>
      <p:cxnSp>
        <p:nvCxnSpPr>
          <p:cNvPr id="62" name="Straight Arrow Connector 61"/>
          <p:cNvCxnSpPr/>
          <p:nvPr/>
        </p:nvCxnSpPr>
        <p:spPr>
          <a:xfrm>
            <a:off x="1066799" y="6082352"/>
            <a:ext cx="7965174" cy="33831"/>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3309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84"/>
          <p:cNvSpPr/>
          <p:nvPr/>
        </p:nvSpPr>
        <p:spPr>
          <a:xfrm>
            <a:off x="0" y="-71550"/>
            <a:ext cx="8915399" cy="523200"/>
          </a:xfrm>
          <a:prstGeom prst="rect">
            <a:avLst/>
          </a:prstGeom>
          <a:noFill/>
          <a:ln>
            <a:noFill/>
          </a:ln>
        </p:spPr>
        <p:txBody>
          <a:bodyPr lIns="91425" tIns="45700" rIns="91425" bIns="45700" anchor="t" anchorCtr="0">
            <a:noAutofit/>
          </a:bodyPr>
          <a:lstStyle/>
          <a:p>
            <a:pPr marL="0" lvl="0" indent="0">
              <a:buClr>
                <a:schemeClr val="lt1"/>
              </a:buClr>
              <a:buSzPct val="25000"/>
            </a:pPr>
            <a:r>
              <a:rPr lang="en-US" sz="2800" b="1" dirty="0">
                <a:solidFill>
                  <a:schemeClr val="lt1"/>
                </a:solidFill>
                <a:latin typeface="Raleway "/>
                <a:ea typeface="Calibri"/>
                <a:cs typeface="Calibri"/>
                <a:sym typeface="Calibri"/>
              </a:rPr>
              <a:t>2016 GEM REPORT: THEMATIC CONTENT</a:t>
            </a:r>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621"/>
          <a:stretch/>
        </p:blipFill>
        <p:spPr bwMode="auto">
          <a:xfrm>
            <a:off x="534383" y="819384"/>
            <a:ext cx="621467" cy="617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327" y="1400762"/>
            <a:ext cx="587656" cy="598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848" y="1403474"/>
            <a:ext cx="588944" cy="598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2189" y="819384"/>
            <a:ext cx="592983" cy="59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2954410"/>
            <a:ext cx="583170" cy="575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0474" y="2954411"/>
            <a:ext cx="579593" cy="575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88844" y="2963645"/>
            <a:ext cx="571502" cy="57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7387" y="3532287"/>
            <a:ext cx="5730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 b="621"/>
          <a:stretch/>
        </p:blipFill>
        <p:spPr bwMode="auto">
          <a:xfrm>
            <a:off x="1690067" y="3539907"/>
            <a:ext cx="570279" cy="559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04123" y="3530381"/>
            <a:ext cx="584721" cy="568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4088" y="5410200"/>
            <a:ext cx="552385" cy="552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06473" y="5410975"/>
            <a:ext cx="552385" cy="552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58858" y="5414995"/>
            <a:ext cx="547000" cy="543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49623" y="5958598"/>
            <a:ext cx="566259" cy="550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6951" y="5953748"/>
            <a:ext cx="567624" cy="555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43619" y="5946794"/>
            <a:ext cx="562239" cy="562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856141" y="1195456"/>
            <a:ext cx="550749" cy="547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843002" y="5670469"/>
            <a:ext cx="539004" cy="5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71658" y="3242395"/>
            <a:ext cx="548775" cy="552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822883" y="3242395"/>
            <a:ext cx="553401" cy="55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2445712" y="990600"/>
            <a:ext cx="1920548" cy="923330"/>
          </a:xfrm>
          <a:prstGeom prst="rect">
            <a:avLst/>
          </a:prstGeom>
          <a:noFill/>
        </p:spPr>
        <p:txBody>
          <a:bodyPr wrap="square" rtlCol="0">
            <a:spAutoFit/>
          </a:bodyPr>
          <a:lstStyle/>
          <a:p>
            <a:r>
              <a:rPr lang="en-US" sz="1800" b="1" dirty="0" smtClean="0">
                <a:solidFill>
                  <a:schemeClr val="tx1"/>
                </a:solidFill>
                <a:latin typeface="Raleway heavy"/>
                <a:cs typeface="Raleway heavy"/>
              </a:rPr>
              <a:t>Planet: </a:t>
            </a:r>
            <a:r>
              <a:rPr lang="en-US" sz="1800" b="1" dirty="0" smtClean="0">
                <a:solidFill>
                  <a:schemeClr val="accent1">
                    <a:lumMod val="50000"/>
                  </a:schemeClr>
                </a:solidFill>
                <a:latin typeface="Raleway heavy"/>
                <a:cs typeface="Raleway heavy"/>
              </a:rPr>
              <a:t>environmental sustainability</a:t>
            </a:r>
            <a:endParaRPr lang="en-US" sz="1800" b="1" dirty="0">
              <a:solidFill>
                <a:schemeClr val="accent1">
                  <a:lumMod val="50000"/>
                </a:schemeClr>
              </a:solidFill>
              <a:latin typeface="Raleway heavy"/>
              <a:cs typeface="Raleway heavy"/>
            </a:endParaRPr>
          </a:p>
        </p:txBody>
      </p:sp>
      <p:sp>
        <p:nvSpPr>
          <p:cNvPr id="31" name="TextBox 30"/>
          <p:cNvSpPr txBox="1"/>
          <p:nvPr/>
        </p:nvSpPr>
        <p:spPr>
          <a:xfrm>
            <a:off x="2429489" y="3052227"/>
            <a:ext cx="2005450" cy="1200329"/>
          </a:xfrm>
          <a:prstGeom prst="rect">
            <a:avLst/>
          </a:prstGeom>
          <a:noFill/>
        </p:spPr>
        <p:txBody>
          <a:bodyPr wrap="square" rtlCol="0">
            <a:spAutoFit/>
          </a:bodyPr>
          <a:lstStyle/>
          <a:p>
            <a:r>
              <a:rPr lang="en-US" sz="1800" b="1" dirty="0" smtClean="0">
                <a:solidFill>
                  <a:schemeClr val="tx1"/>
                </a:solidFill>
                <a:latin typeface="Raleway heavy"/>
                <a:cs typeface="Raleway heavy"/>
              </a:rPr>
              <a:t>Prosperity: </a:t>
            </a:r>
            <a:r>
              <a:rPr lang="en-US" sz="1800" b="1" dirty="0" smtClean="0">
                <a:solidFill>
                  <a:schemeClr val="accent1">
                    <a:lumMod val="50000"/>
                  </a:schemeClr>
                </a:solidFill>
                <a:latin typeface="Raleway heavy"/>
                <a:cs typeface="Raleway heavy"/>
              </a:rPr>
              <a:t>inclusive and sustainable growth</a:t>
            </a:r>
            <a:endParaRPr lang="en-US" sz="1800" b="1" dirty="0">
              <a:solidFill>
                <a:schemeClr val="accent1">
                  <a:lumMod val="50000"/>
                </a:schemeClr>
              </a:solidFill>
              <a:latin typeface="Raleway heavy"/>
              <a:cs typeface="Raleway heavy"/>
            </a:endParaRPr>
          </a:p>
        </p:txBody>
      </p:sp>
      <p:sp>
        <p:nvSpPr>
          <p:cNvPr id="32" name="TextBox 31"/>
          <p:cNvSpPr txBox="1"/>
          <p:nvPr/>
        </p:nvSpPr>
        <p:spPr>
          <a:xfrm>
            <a:off x="2460952" y="5631870"/>
            <a:ext cx="1996748" cy="923330"/>
          </a:xfrm>
          <a:prstGeom prst="rect">
            <a:avLst/>
          </a:prstGeom>
          <a:noFill/>
        </p:spPr>
        <p:txBody>
          <a:bodyPr wrap="square" rtlCol="0">
            <a:spAutoFit/>
          </a:bodyPr>
          <a:lstStyle/>
          <a:p>
            <a:r>
              <a:rPr lang="en-US" sz="1800" b="1" dirty="0" smtClean="0">
                <a:solidFill>
                  <a:schemeClr val="tx1"/>
                </a:solidFill>
                <a:latin typeface="Raleway heavy"/>
                <a:cs typeface="Raleway heavy"/>
              </a:rPr>
              <a:t>People: </a:t>
            </a:r>
            <a:r>
              <a:rPr lang="en-US" sz="1800" b="1" dirty="0" smtClean="0">
                <a:solidFill>
                  <a:schemeClr val="accent1">
                    <a:lumMod val="50000"/>
                  </a:schemeClr>
                </a:solidFill>
                <a:latin typeface="Raleway heavy"/>
                <a:cs typeface="Raleway heavy"/>
              </a:rPr>
              <a:t>inclusive social development</a:t>
            </a:r>
            <a:endParaRPr lang="en-US" sz="1800" b="1" dirty="0">
              <a:solidFill>
                <a:schemeClr val="accent1">
                  <a:lumMod val="50000"/>
                </a:schemeClr>
              </a:solidFill>
              <a:latin typeface="Raleway heavy"/>
              <a:cs typeface="Raleway heavy"/>
            </a:endParaRPr>
          </a:p>
        </p:txBody>
      </p:sp>
      <p:sp>
        <p:nvSpPr>
          <p:cNvPr id="33" name="TextBox 32"/>
          <p:cNvSpPr txBox="1"/>
          <p:nvPr/>
        </p:nvSpPr>
        <p:spPr>
          <a:xfrm>
            <a:off x="6172200" y="1014022"/>
            <a:ext cx="2819400" cy="923330"/>
          </a:xfrm>
          <a:prstGeom prst="rect">
            <a:avLst/>
          </a:prstGeom>
          <a:noFill/>
        </p:spPr>
        <p:txBody>
          <a:bodyPr wrap="square" rtlCol="0">
            <a:spAutoFit/>
          </a:bodyPr>
          <a:lstStyle/>
          <a:p>
            <a:r>
              <a:rPr lang="en-US" sz="1800" b="1" dirty="0" smtClean="0">
                <a:solidFill>
                  <a:schemeClr val="tx1"/>
                </a:solidFill>
                <a:latin typeface="Raleway heavy"/>
                <a:cs typeface="Raleway heavy"/>
              </a:rPr>
              <a:t>Peace: </a:t>
            </a:r>
          </a:p>
          <a:p>
            <a:r>
              <a:rPr lang="en-US" sz="1800" b="1" dirty="0" smtClean="0">
                <a:solidFill>
                  <a:schemeClr val="accent1">
                    <a:lumMod val="50000"/>
                  </a:schemeClr>
                </a:solidFill>
                <a:latin typeface="Raleway heavy"/>
                <a:cs typeface="Raleway heavy"/>
              </a:rPr>
              <a:t>political participation, peace and justice</a:t>
            </a:r>
            <a:endParaRPr lang="en-US" sz="1800" b="1" dirty="0">
              <a:solidFill>
                <a:schemeClr val="accent1">
                  <a:lumMod val="50000"/>
                </a:schemeClr>
              </a:solidFill>
              <a:latin typeface="Raleway heavy"/>
              <a:cs typeface="Raleway heavy"/>
            </a:endParaRPr>
          </a:p>
        </p:txBody>
      </p:sp>
      <p:sp>
        <p:nvSpPr>
          <p:cNvPr id="34" name="TextBox 33"/>
          <p:cNvSpPr txBox="1"/>
          <p:nvPr/>
        </p:nvSpPr>
        <p:spPr>
          <a:xfrm>
            <a:off x="6308377" y="3101325"/>
            <a:ext cx="2286000" cy="923330"/>
          </a:xfrm>
          <a:prstGeom prst="rect">
            <a:avLst/>
          </a:prstGeom>
          <a:noFill/>
        </p:spPr>
        <p:txBody>
          <a:bodyPr wrap="square" rtlCol="0">
            <a:spAutoFit/>
          </a:bodyPr>
          <a:lstStyle/>
          <a:p>
            <a:r>
              <a:rPr lang="en-US" sz="1800" b="1" dirty="0" smtClean="0">
                <a:solidFill>
                  <a:schemeClr val="tx1"/>
                </a:solidFill>
                <a:latin typeface="Raleway heavy"/>
                <a:cs typeface="Raleway heavy"/>
              </a:rPr>
              <a:t>Place: </a:t>
            </a:r>
          </a:p>
          <a:p>
            <a:r>
              <a:rPr lang="en-US" sz="1800" b="1" dirty="0" smtClean="0">
                <a:solidFill>
                  <a:schemeClr val="accent1">
                    <a:lumMod val="50000"/>
                  </a:schemeClr>
                </a:solidFill>
                <a:latin typeface="Raleway heavy"/>
                <a:cs typeface="Raleway heavy"/>
              </a:rPr>
              <a:t>inclusive and sustainable cities</a:t>
            </a:r>
            <a:endParaRPr lang="en-US" sz="1800" b="1" dirty="0">
              <a:solidFill>
                <a:schemeClr val="accent1">
                  <a:lumMod val="50000"/>
                </a:schemeClr>
              </a:solidFill>
              <a:latin typeface="Raleway heavy"/>
              <a:cs typeface="Raleway heavy"/>
            </a:endParaRPr>
          </a:p>
        </p:txBody>
      </p:sp>
      <p:sp>
        <p:nvSpPr>
          <p:cNvPr id="35" name="TextBox 34"/>
          <p:cNvSpPr txBox="1"/>
          <p:nvPr/>
        </p:nvSpPr>
        <p:spPr>
          <a:xfrm>
            <a:off x="6324600" y="5508212"/>
            <a:ext cx="2381096" cy="923330"/>
          </a:xfrm>
          <a:prstGeom prst="rect">
            <a:avLst/>
          </a:prstGeom>
          <a:noFill/>
        </p:spPr>
        <p:txBody>
          <a:bodyPr wrap="square" rtlCol="0">
            <a:spAutoFit/>
          </a:bodyPr>
          <a:lstStyle/>
          <a:p>
            <a:r>
              <a:rPr lang="en-US" sz="1800" b="1" dirty="0" smtClean="0">
                <a:solidFill>
                  <a:schemeClr val="tx1"/>
                </a:solidFill>
                <a:latin typeface="Raleway heavy"/>
                <a:cs typeface="Raleway heavy"/>
              </a:rPr>
              <a:t>Partnerships</a:t>
            </a:r>
            <a:r>
              <a:rPr lang="en-US" sz="1800" b="1" dirty="0" smtClean="0">
                <a:solidFill>
                  <a:schemeClr val="accent1">
                    <a:lumMod val="50000"/>
                  </a:schemeClr>
                </a:solidFill>
                <a:latin typeface="Raleway heavy"/>
                <a:cs typeface="Raleway heavy"/>
              </a:rPr>
              <a:t> for sustainable development</a:t>
            </a:r>
            <a:endParaRPr lang="en-US" sz="1800" b="1" dirty="0">
              <a:solidFill>
                <a:schemeClr val="accent1">
                  <a:lumMod val="50000"/>
                </a:schemeClr>
              </a:solidFill>
              <a:latin typeface="Raleway heavy"/>
              <a:cs typeface="Raleway heavy"/>
            </a:endParaRPr>
          </a:p>
        </p:txBody>
      </p:sp>
    </p:spTree>
    <p:extLst>
      <p:ext uri="{BB962C8B-B14F-4D97-AF65-F5344CB8AC3E}">
        <p14:creationId xmlns:p14="http://schemas.microsoft.com/office/powerpoint/2010/main" val="30477015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Shape 185"/>
          <p:cNvSpPr txBox="1"/>
          <p:nvPr/>
        </p:nvSpPr>
        <p:spPr>
          <a:xfrm>
            <a:off x="444900" y="381000"/>
            <a:ext cx="8851500" cy="13851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i="0" u="none" strike="noStrike" cap="none" dirty="0">
                <a:solidFill>
                  <a:schemeClr val="dk1"/>
                </a:solidFill>
                <a:latin typeface="Raleway"/>
                <a:ea typeface="Raleway"/>
                <a:cs typeface="Raleway"/>
                <a:sym typeface="Raleway"/>
              </a:rPr>
              <a:t>Living sustainably requires a huge shift in </a:t>
            </a:r>
            <a:r>
              <a:rPr lang="en-US" sz="2800" b="1" i="0" u="none" strike="noStrike" cap="none" dirty="0" smtClean="0">
                <a:solidFill>
                  <a:schemeClr val="dk1"/>
                </a:solidFill>
                <a:latin typeface="Raleway"/>
                <a:ea typeface="Raleway"/>
                <a:cs typeface="Raleway"/>
                <a:sym typeface="Raleway"/>
              </a:rPr>
              <a:t>mindset a</a:t>
            </a:r>
            <a:r>
              <a:rPr lang="en-US" sz="2800" b="1" dirty="0" smtClean="0">
                <a:solidFill>
                  <a:schemeClr val="dk1"/>
                </a:solidFill>
                <a:latin typeface="Raleway"/>
                <a:ea typeface="Raleway"/>
                <a:cs typeface="Raleway"/>
                <a:sym typeface="Raleway"/>
              </a:rPr>
              <a:t>nd education </a:t>
            </a:r>
            <a:r>
              <a:rPr lang="en-US" sz="2800" b="1" dirty="0">
                <a:solidFill>
                  <a:schemeClr val="dk1"/>
                </a:solidFill>
                <a:latin typeface="Raleway"/>
                <a:ea typeface="Raleway"/>
                <a:cs typeface="Raleway"/>
                <a:sym typeface="Raleway"/>
              </a:rPr>
              <a:t>must be a part of that </a:t>
            </a:r>
            <a:r>
              <a:rPr lang="en-US" sz="2800" b="1" dirty="0" smtClean="0">
                <a:solidFill>
                  <a:schemeClr val="dk1"/>
                </a:solidFill>
                <a:latin typeface="Raleway"/>
                <a:ea typeface="Raleway"/>
                <a:cs typeface="Raleway"/>
                <a:sym typeface="Raleway"/>
              </a:rPr>
              <a:t>change</a:t>
            </a:r>
            <a:endParaRPr lang="en-US" sz="2800" b="1" dirty="0">
              <a:solidFill>
                <a:schemeClr val="dk1"/>
              </a:solidFill>
              <a:latin typeface="Raleway"/>
              <a:ea typeface="Raleway"/>
              <a:cs typeface="Raleway"/>
              <a:sym typeface="Raleway"/>
            </a:endParaRPr>
          </a:p>
        </p:txBody>
      </p:sp>
      <p:pic>
        <p:nvPicPr>
          <p:cNvPr id="186" name="Shape 186"/>
          <p:cNvPicPr preferRelativeResize="0"/>
          <p:nvPr/>
        </p:nvPicPr>
        <p:blipFill rotWithShape="1">
          <a:blip r:embed="rId3">
            <a:alphaModFix/>
          </a:blip>
          <a:srcRect l="8040" r="11131"/>
          <a:stretch/>
        </p:blipFill>
        <p:spPr>
          <a:xfrm>
            <a:off x="457200" y="1371600"/>
            <a:ext cx="8686822" cy="5486400"/>
          </a:xfrm>
          <a:prstGeom prst="rect">
            <a:avLst/>
          </a:prstGeom>
          <a:noFill/>
          <a:ln>
            <a:noFill/>
          </a:ln>
        </p:spPr>
      </p:pic>
      <p:sp>
        <p:nvSpPr>
          <p:cNvPr id="187" name="Shape 187"/>
          <p:cNvSpPr txBox="1"/>
          <p:nvPr/>
        </p:nvSpPr>
        <p:spPr>
          <a:xfrm rot="-5400000">
            <a:off x="7315779" y="4960228"/>
            <a:ext cx="3482400"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1" dirty="0">
                <a:solidFill>
                  <a:schemeClr val="lt1"/>
                </a:solidFill>
                <a:latin typeface="Raleway"/>
                <a:ea typeface="Raleway"/>
                <a:cs typeface="Raleway"/>
                <a:sym typeface="Raleway"/>
              </a:rPr>
              <a:t>Credit: </a:t>
            </a:r>
            <a:r>
              <a:rPr lang="en-US" sz="800" b="1" dirty="0" err="1">
                <a:solidFill>
                  <a:schemeClr val="lt1"/>
                </a:solidFill>
                <a:latin typeface="Raleway"/>
                <a:ea typeface="Raleway"/>
                <a:cs typeface="Raleway"/>
                <a:sym typeface="Raleway"/>
              </a:rPr>
              <a:t>Nur’aini</a:t>
            </a:r>
            <a:r>
              <a:rPr lang="en-US" sz="800" b="1" dirty="0">
                <a:solidFill>
                  <a:schemeClr val="lt1"/>
                </a:solidFill>
                <a:latin typeface="Raleway"/>
                <a:ea typeface="Raleway"/>
                <a:cs typeface="Raleway"/>
                <a:sym typeface="Raleway"/>
              </a:rPr>
              <a:t> </a:t>
            </a:r>
            <a:r>
              <a:rPr lang="en-US" sz="800" b="1" dirty="0" err="1">
                <a:solidFill>
                  <a:schemeClr val="lt1"/>
                </a:solidFill>
                <a:latin typeface="Raleway"/>
                <a:ea typeface="Raleway"/>
                <a:cs typeface="Raleway"/>
                <a:sym typeface="Raleway"/>
              </a:rPr>
              <a:t>Yuwanita</a:t>
            </a:r>
            <a:r>
              <a:rPr lang="en-US" sz="800" b="1" dirty="0">
                <a:solidFill>
                  <a:schemeClr val="lt1"/>
                </a:solidFill>
                <a:latin typeface="Raleway"/>
                <a:ea typeface="Raleway"/>
                <a:cs typeface="Raleway"/>
                <a:sym typeface="Raleway"/>
              </a:rPr>
              <a:t> </a:t>
            </a:r>
            <a:r>
              <a:rPr lang="en-US" sz="800" b="1" dirty="0" err="1">
                <a:solidFill>
                  <a:schemeClr val="lt1"/>
                </a:solidFill>
                <a:latin typeface="Raleway"/>
                <a:ea typeface="Raleway"/>
                <a:cs typeface="Raleway"/>
                <a:sym typeface="Raleway"/>
              </a:rPr>
              <a:t>Wakan</a:t>
            </a:r>
            <a:endParaRPr lang="en-US" sz="800" b="1" dirty="0">
              <a:solidFill>
                <a:schemeClr val="lt1"/>
              </a:solidFill>
              <a:latin typeface="Raleway"/>
              <a:ea typeface="Raleway"/>
              <a:cs typeface="Raleway"/>
              <a:sym typeface="Raleway"/>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20" r="3088"/>
          <a:stretch/>
        </p:blipFill>
        <p:spPr bwMode="auto">
          <a:xfrm>
            <a:off x="6384720" y="1371600"/>
            <a:ext cx="230208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003879" y="1844179"/>
            <a:ext cx="838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553199" y="4538818"/>
            <a:ext cx="2057400" cy="1150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621"/>
          <a:stretch/>
        </p:blipFill>
        <p:spPr bwMode="auto">
          <a:xfrm>
            <a:off x="6942275" y="5374899"/>
            <a:ext cx="617676" cy="613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3788" y="6003978"/>
            <a:ext cx="613840" cy="625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199" y="6015561"/>
            <a:ext cx="617676" cy="613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65640" y="5382519"/>
            <a:ext cx="621512" cy="613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6726575561_5383974779_o.jpg"/>
          <p:cNvPicPr>
            <a:picLocks noChangeAspect="1"/>
          </p:cNvPicPr>
          <p:nvPr/>
        </p:nvPicPr>
        <p:blipFill rotWithShape="1">
          <a:blip r:embed="rId3" cstate="print">
            <a:extLst>
              <a:ext uri="{28A0092B-C50C-407E-A947-70E740481C1C}">
                <a14:useLocalDpi xmlns:a14="http://schemas.microsoft.com/office/drawing/2010/main" val="0"/>
              </a:ext>
            </a:extLst>
          </a:blip>
          <a:srcRect b="11806"/>
          <a:stretch/>
        </p:blipFill>
        <p:spPr>
          <a:xfrm>
            <a:off x="0" y="1473200"/>
            <a:ext cx="9144000" cy="5376333"/>
          </a:xfrm>
          <a:prstGeom prst="rect">
            <a:avLst/>
          </a:prstGeom>
        </p:spPr>
      </p:pic>
      <p:sp>
        <p:nvSpPr>
          <p:cNvPr id="3" name="Shape 200"/>
          <p:cNvSpPr txBox="1"/>
          <p:nvPr/>
        </p:nvSpPr>
        <p:spPr>
          <a:xfrm>
            <a:off x="0" y="457200"/>
            <a:ext cx="9144000" cy="1371600"/>
          </a:xfrm>
          <a:prstGeom prst="rect">
            <a:avLst/>
          </a:prstGeom>
          <a:noFill/>
          <a:ln>
            <a:noFill/>
          </a:ln>
        </p:spPr>
        <p:txBody>
          <a:bodyPr lIns="91425" tIns="45700" rIns="91425" bIns="45700" anchor="t" anchorCtr="0">
            <a:noAutofit/>
          </a:bodyPr>
          <a:lstStyle/>
          <a:p>
            <a:pPr lvl="0">
              <a:buSzPct val="25000"/>
            </a:pPr>
            <a:r>
              <a:rPr lang="en-US" sz="2800" b="1" dirty="0">
                <a:latin typeface="Raleway"/>
                <a:cs typeface="Raleway"/>
              </a:rPr>
              <a:t>Education can help with the shift to a more sustainable way of living.</a:t>
            </a:r>
            <a:endParaRPr lang="en-US" sz="2600" b="1" dirty="0">
              <a:solidFill>
                <a:schemeClr val="dk1"/>
              </a:solidFill>
              <a:latin typeface="Raleway"/>
              <a:ea typeface="Raleway"/>
              <a:cs typeface="Raleway"/>
              <a:sym typeface="Raleway"/>
            </a:endParaRPr>
          </a:p>
        </p:txBody>
      </p:sp>
      <p:sp>
        <p:nvSpPr>
          <p:cNvPr id="4" name="Rectangle 3"/>
          <p:cNvSpPr/>
          <p:nvPr/>
        </p:nvSpPr>
        <p:spPr>
          <a:xfrm>
            <a:off x="0" y="6330175"/>
            <a:ext cx="9144000" cy="502425"/>
          </a:xfrm>
          <a:prstGeom prst="rect">
            <a:avLst/>
          </a:prstGeom>
          <a:solidFill>
            <a:srgbClr val="DEF1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buSzPct val="64705"/>
            </a:pPr>
            <a:r>
              <a:rPr lang="en-US" sz="2000" b="1" dirty="0" smtClean="0">
                <a:solidFill>
                  <a:schemeClr val="accent1">
                    <a:lumMod val="25000"/>
                  </a:schemeClr>
                </a:solidFill>
                <a:latin typeface="Raleway"/>
                <a:ea typeface="Raleway"/>
                <a:cs typeface="Raleway"/>
                <a:sym typeface="Raleway"/>
              </a:rPr>
              <a:t>Education is the most effective means for addressing population growth</a:t>
            </a:r>
            <a:endParaRPr lang="en-US" sz="2000" b="1" dirty="0">
              <a:solidFill>
                <a:schemeClr val="accent1">
                  <a:lumMod val="25000"/>
                </a:schemeClr>
              </a:solidFill>
              <a:latin typeface="Raleway"/>
              <a:ea typeface="Raleway"/>
              <a:cs typeface="Raleway"/>
              <a:sym typeface="Raleway"/>
            </a:endParaRPr>
          </a:p>
        </p:txBody>
      </p:sp>
      <p:sp>
        <p:nvSpPr>
          <p:cNvPr id="5" name="Rectangle 4"/>
          <p:cNvSpPr/>
          <p:nvPr/>
        </p:nvSpPr>
        <p:spPr>
          <a:xfrm>
            <a:off x="-33868" y="5715000"/>
            <a:ext cx="9177868" cy="502425"/>
          </a:xfrm>
          <a:prstGeom prst="rect">
            <a:avLst/>
          </a:prstGeom>
          <a:solidFill>
            <a:srgbClr val="DEF1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buSzPct val="64705"/>
            </a:pPr>
            <a:r>
              <a:rPr lang="en-US" sz="2000" b="1" dirty="0" smtClean="0">
                <a:solidFill>
                  <a:schemeClr val="accent1">
                    <a:lumMod val="25000"/>
                  </a:schemeClr>
                </a:solidFill>
                <a:latin typeface="Raleway"/>
                <a:ea typeface="Raleway"/>
                <a:cs typeface="Raleway"/>
                <a:sym typeface="Raleway"/>
              </a:rPr>
              <a:t>Education is proven to be the best tool for climate change awareness</a:t>
            </a:r>
            <a:endParaRPr lang="en-US" sz="2000" b="1" dirty="0">
              <a:solidFill>
                <a:schemeClr val="accent1">
                  <a:lumMod val="25000"/>
                </a:schemeClr>
              </a:solidFill>
              <a:latin typeface="Raleway"/>
              <a:ea typeface="Raleway"/>
              <a:cs typeface="Raleway"/>
              <a:sym typeface="Raleway"/>
            </a:endParaRPr>
          </a:p>
        </p:txBody>
      </p:sp>
      <p:sp>
        <p:nvSpPr>
          <p:cNvPr id="7" name="Shape 203"/>
          <p:cNvSpPr/>
          <p:nvPr/>
        </p:nvSpPr>
        <p:spPr>
          <a:xfrm>
            <a:off x="0" y="-71538"/>
            <a:ext cx="4419599"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dirty="0">
                <a:solidFill>
                  <a:schemeClr val="lt1"/>
                </a:solidFill>
                <a:latin typeface="Raleway "/>
                <a:ea typeface="Calibri"/>
                <a:cs typeface="Calibri"/>
                <a:sym typeface="Calibri"/>
              </a:rPr>
              <a:t>PLANET</a:t>
            </a:r>
          </a:p>
        </p:txBody>
      </p:sp>
      <p:sp>
        <p:nvSpPr>
          <p:cNvPr id="8" name="Shape 254"/>
          <p:cNvSpPr txBox="1"/>
          <p:nvPr/>
        </p:nvSpPr>
        <p:spPr>
          <a:xfrm rot="-5400000">
            <a:off x="7278307" y="3802739"/>
            <a:ext cx="3435122" cy="414800"/>
          </a:xfrm>
          <a:prstGeom prst="rect">
            <a:avLst/>
          </a:prstGeom>
          <a:noFill/>
          <a:ln>
            <a:noFill/>
          </a:ln>
        </p:spPr>
        <p:txBody>
          <a:bodyPr lIns="121900" tIns="121900" rIns="121900" bIns="121900" anchor="ctr" anchorCtr="0">
            <a:noAutofit/>
          </a:bodyPr>
          <a:lstStyle/>
          <a:p>
            <a:pPr>
              <a:lnSpc>
                <a:spcPct val="120000"/>
              </a:lnSpc>
            </a:pPr>
            <a:r>
              <a:rPr lang="en-US" sz="800" dirty="0">
                <a:solidFill>
                  <a:srgbClr val="FFFFFF"/>
                </a:solidFill>
                <a:latin typeface="Raleway"/>
                <a:ea typeface="Raleway"/>
                <a:cs typeface="Raleway"/>
                <a:sym typeface="Raleway"/>
              </a:rPr>
              <a:t>Credit: </a:t>
            </a:r>
            <a:r>
              <a:rPr lang="en-US" sz="800" dirty="0" err="1" smtClean="0">
                <a:solidFill>
                  <a:srgbClr val="FFFFFF"/>
                </a:solidFill>
                <a:latin typeface="Raleway"/>
                <a:ea typeface="Raleway"/>
                <a:cs typeface="Raleway"/>
                <a:sym typeface="Raleway"/>
              </a:rPr>
              <a:t>Sydelle</a:t>
            </a:r>
            <a:r>
              <a:rPr lang="en-US" sz="800" dirty="0" smtClean="0">
                <a:solidFill>
                  <a:srgbClr val="FFFFFF"/>
                </a:solidFill>
                <a:latin typeface="Raleway"/>
                <a:ea typeface="Raleway"/>
                <a:cs typeface="Raleway"/>
                <a:sym typeface="Raleway"/>
              </a:rPr>
              <a:t> Willow Smith / GEM Report</a:t>
            </a:r>
            <a:endParaRPr lang="en-US" sz="800" dirty="0">
              <a:solidFill>
                <a:srgbClr val="FFFFFF"/>
              </a:solidFill>
              <a:latin typeface="Raleway"/>
              <a:ea typeface="Raleway"/>
              <a:cs typeface="Raleway"/>
              <a:sym typeface="Raleway"/>
            </a:endParaRPr>
          </a:p>
          <a:p>
            <a:pPr>
              <a:lnSpc>
                <a:spcPct val="115000"/>
              </a:lnSpc>
            </a:pPr>
            <a:endParaRPr sz="1050" dirty="0">
              <a:solidFill>
                <a:srgbClr val="FFFFFF"/>
              </a:solidFill>
              <a:latin typeface="Raleway"/>
              <a:ea typeface="Raleway"/>
              <a:cs typeface="Raleway"/>
              <a:sym typeface="Raleway"/>
            </a:endParaRPr>
          </a:p>
        </p:txBody>
      </p:sp>
    </p:spTree>
    <p:extLst>
      <p:ext uri="{BB962C8B-B14F-4D97-AF65-F5344CB8AC3E}">
        <p14:creationId xmlns:p14="http://schemas.microsoft.com/office/powerpoint/2010/main" val="4076691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00"/>
          <p:cNvSpPr txBox="1"/>
          <p:nvPr/>
        </p:nvSpPr>
        <p:spPr>
          <a:xfrm>
            <a:off x="0" y="457200"/>
            <a:ext cx="9144000" cy="1371600"/>
          </a:xfrm>
          <a:prstGeom prst="rect">
            <a:avLst/>
          </a:prstGeom>
          <a:noFill/>
          <a:ln>
            <a:noFill/>
          </a:ln>
        </p:spPr>
        <p:txBody>
          <a:bodyPr lIns="91425" tIns="45700" rIns="91425" bIns="45700" anchor="t" anchorCtr="0">
            <a:noAutofit/>
          </a:bodyPr>
          <a:lstStyle/>
          <a:p>
            <a:pPr lvl="0">
              <a:buSzPct val="25000"/>
            </a:pPr>
            <a:r>
              <a:rPr lang="en-US" sz="2600" b="1" dirty="0">
                <a:solidFill>
                  <a:schemeClr val="dk1"/>
                </a:solidFill>
                <a:latin typeface="Raleway"/>
                <a:ea typeface="Raleway"/>
                <a:cs typeface="Raleway"/>
                <a:sym typeface="Raleway"/>
              </a:rPr>
              <a:t>Education also enhances people’s resilience to climate-related risks</a:t>
            </a:r>
          </a:p>
        </p:txBody>
      </p:sp>
      <p:sp>
        <p:nvSpPr>
          <p:cNvPr id="5" name="Shape 203"/>
          <p:cNvSpPr/>
          <p:nvPr/>
        </p:nvSpPr>
        <p:spPr>
          <a:xfrm>
            <a:off x="0" y="-71538"/>
            <a:ext cx="4419599"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dirty="0">
                <a:solidFill>
                  <a:schemeClr val="lt1"/>
                </a:solidFill>
                <a:latin typeface="Raleway "/>
                <a:ea typeface="Calibri"/>
                <a:cs typeface="Calibri"/>
                <a:sym typeface="Calibri"/>
              </a:rPr>
              <a:t>PLANET</a:t>
            </a:r>
          </a:p>
        </p:txBody>
      </p:sp>
      <p:pic>
        <p:nvPicPr>
          <p:cNvPr id="10" name="Content Placeholder 2"/>
          <p:cNvPicPr>
            <a:picLocks noChangeAspect="1"/>
          </p:cNvPicPr>
          <p:nvPr/>
        </p:nvPicPr>
        <p:blipFill>
          <a:blip r:embed="rId3"/>
          <a:stretch>
            <a:fillRect/>
          </a:stretch>
        </p:blipFill>
        <p:spPr>
          <a:xfrm>
            <a:off x="838200" y="1816100"/>
            <a:ext cx="7744106" cy="4660900"/>
          </a:xfrm>
          <a:prstGeom prst="rect">
            <a:avLst/>
          </a:prstGeom>
          <a:noFill/>
          <a:ln>
            <a:noFill/>
          </a:ln>
        </p:spPr>
      </p:pic>
    </p:spTree>
    <p:extLst>
      <p:ext uri="{BB962C8B-B14F-4D97-AF65-F5344CB8AC3E}">
        <p14:creationId xmlns:p14="http://schemas.microsoft.com/office/powerpoint/2010/main" val="1506271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03"/>
          <p:cNvSpPr/>
          <p:nvPr/>
        </p:nvSpPr>
        <p:spPr>
          <a:xfrm>
            <a:off x="0" y="-71538"/>
            <a:ext cx="4419599"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dirty="0">
                <a:solidFill>
                  <a:schemeClr val="lt1"/>
                </a:solidFill>
                <a:latin typeface="Raleway "/>
                <a:ea typeface="Calibri"/>
                <a:cs typeface="Calibri"/>
                <a:sym typeface="Calibri"/>
              </a:rPr>
              <a:t>PLANET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1984"/>
            <a:ext cx="9144022" cy="6096015"/>
          </a:xfrm>
          <a:prstGeom prst="rect">
            <a:avLst/>
          </a:prstGeom>
        </p:spPr>
      </p:pic>
      <p:sp>
        <p:nvSpPr>
          <p:cNvPr id="8" name="Shape 234"/>
          <p:cNvSpPr txBox="1"/>
          <p:nvPr/>
        </p:nvSpPr>
        <p:spPr>
          <a:xfrm>
            <a:off x="0" y="457200"/>
            <a:ext cx="9144000" cy="954000"/>
          </a:xfrm>
          <a:prstGeom prst="rect">
            <a:avLst/>
          </a:prstGeom>
          <a:solidFill>
            <a:srgbClr val="FFFFFF"/>
          </a:solidFill>
          <a:ln>
            <a:noFill/>
          </a:ln>
        </p:spPr>
        <p:txBody>
          <a:bodyPr lIns="91425" tIns="45700" rIns="91425" bIns="45700" anchor="t" anchorCtr="0">
            <a:noAutofit/>
          </a:bodyPr>
          <a:lstStyle/>
          <a:p>
            <a:pPr>
              <a:buSzPct val="25000"/>
            </a:pPr>
            <a:r>
              <a:rPr lang="en-US" sz="2600" b="1" dirty="0">
                <a:solidFill>
                  <a:schemeClr val="dk1"/>
                </a:solidFill>
                <a:latin typeface="Raleway"/>
                <a:ea typeface="Raleway"/>
                <a:cs typeface="Raleway"/>
              </a:rPr>
              <a:t>Learning for the future of our planet must happen </a:t>
            </a:r>
            <a:r>
              <a:rPr lang="en-US" sz="2600" b="1" dirty="0" smtClean="0">
                <a:solidFill>
                  <a:schemeClr val="dk1"/>
                </a:solidFill>
                <a:latin typeface="Raleway"/>
                <a:ea typeface="Raleway"/>
                <a:cs typeface="Raleway"/>
              </a:rPr>
              <a:t/>
            </a:r>
            <a:br>
              <a:rPr lang="en-US" sz="2600" b="1" dirty="0" smtClean="0">
                <a:solidFill>
                  <a:schemeClr val="dk1"/>
                </a:solidFill>
                <a:latin typeface="Raleway"/>
                <a:ea typeface="Raleway"/>
                <a:cs typeface="Raleway"/>
              </a:rPr>
            </a:br>
            <a:r>
              <a:rPr lang="en-US" sz="2600" b="1" dirty="0" smtClean="0">
                <a:solidFill>
                  <a:schemeClr val="dk1"/>
                </a:solidFill>
                <a:latin typeface="Raleway"/>
                <a:ea typeface="Raleway"/>
                <a:cs typeface="Raleway"/>
              </a:rPr>
              <a:t>in </a:t>
            </a:r>
            <a:r>
              <a:rPr lang="en-US" sz="2600" b="1" dirty="0">
                <a:solidFill>
                  <a:schemeClr val="dk1"/>
                </a:solidFill>
                <a:latin typeface="Raleway"/>
                <a:ea typeface="Raleway"/>
                <a:cs typeface="Raleway"/>
              </a:rPr>
              <a:t>schools, in communities and the workplace</a:t>
            </a:r>
          </a:p>
        </p:txBody>
      </p:sp>
      <p:sp>
        <p:nvSpPr>
          <p:cNvPr id="6" name="Shape 254"/>
          <p:cNvSpPr txBox="1"/>
          <p:nvPr/>
        </p:nvSpPr>
        <p:spPr>
          <a:xfrm rot="-5400000">
            <a:off x="7329039" y="4945739"/>
            <a:ext cx="3435122" cy="414800"/>
          </a:xfrm>
          <a:prstGeom prst="rect">
            <a:avLst/>
          </a:prstGeom>
          <a:noFill/>
          <a:ln>
            <a:noFill/>
          </a:ln>
        </p:spPr>
        <p:txBody>
          <a:bodyPr lIns="121900" tIns="121900" rIns="121900" bIns="121900" anchor="ctr" anchorCtr="0">
            <a:noAutofit/>
          </a:bodyPr>
          <a:lstStyle/>
          <a:p>
            <a:pPr>
              <a:lnSpc>
                <a:spcPct val="120000"/>
              </a:lnSpc>
            </a:pPr>
            <a:r>
              <a:rPr lang="en-US" sz="800" dirty="0">
                <a:solidFill>
                  <a:srgbClr val="FFFFFF"/>
                </a:solidFill>
                <a:latin typeface="Raleway"/>
                <a:ea typeface="Raleway"/>
                <a:cs typeface="Raleway"/>
                <a:sym typeface="Raleway"/>
              </a:rPr>
              <a:t>Credit: </a:t>
            </a:r>
            <a:r>
              <a:rPr lang="en-US" sz="800" dirty="0" err="1" smtClean="0">
                <a:solidFill>
                  <a:srgbClr val="FFFFFF"/>
                </a:solidFill>
                <a:latin typeface="Raleway"/>
                <a:ea typeface="Raleway"/>
                <a:cs typeface="Raleway"/>
                <a:sym typeface="Raleway"/>
              </a:rPr>
              <a:t>Sydelle</a:t>
            </a:r>
            <a:r>
              <a:rPr lang="en-US" sz="800" dirty="0" smtClean="0">
                <a:solidFill>
                  <a:srgbClr val="FFFFFF"/>
                </a:solidFill>
                <a:latin typeface="Raleway"/>
                <a:ea typeface="Raleway"/>
                <a:cs typeface="Raleway"/>
                <a:sym typeface="Raleway"/>
              </a:rPr>
              <a:t> Willow Smith / GEM Report</a:t>
            </a:r>
            <a:endParaRPr lang="en-US" sz="800" dirty="0">
              <a:solidFill>
                <a:srgbClr val="FFFFFF"/>
              </a:solidFill>
              <a:latin typeface="Raleway"/>
              <a:ea typeface="Raleway"/>
              <a:cs typeface="Raleway"/>
              <a:sym typeface="Raleway"/>
            </a:endParaRPr>
          </a:p>
          <a:p>
            <a:pPr>
              <a:lnSpc>
                <a:spcPct val="115000"/>
              </a:lnSpc>
            </a:pPr>
            <a:endParaRPr sz="800" dirty="0">
              <a:solidFill>
                <a:srgbClr val="FFFFFF"/>
              </a:solidFill>
              <a:latin typeface="Raleway"/>
              <a:ea typeface="Raleway"/>
              <a:cs typeface="Raleway"/>
              <a:sym typeface="Raleway"/>
            </a:endParaRPr>
          </a:p>
        </p:txBody>
      </p:sp>
    </p:spTree>
    <p:extLst>
      <p:ext uri="{BB962C8B-B14F-4D97-AF65-F5344CB8AC3E}">
        <p14:creationId xmlns:p14="http://schemas.microsoft.com/office/powerpoint/2010/main" val="18463906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1766" r="6988" b="5368"/>
          <a:stretch/>
        </p:blipFill>
        <p:spPr>
          <a:xfrm>
            <a:off x="4191000" y="1533659"/>
            <a:ext cx="4816699" cy="3733800"/>
          </a:xfrm>
          <a:prstGeom prst="rect">
            <a:avLst/>
          </a:prstGeom>
        </p:spPr>
      </p:pic>
      <p:sp>
        <p:nvSpPr>
          <p:cNvPr id="13" name="Shape 226"/>
          <p:cNvSpPr txBox="1"/>
          <p:nvPr/>
        </p:nvSpPr>
        <p:spPr>
          <a:xfrm>
            <a:off x="21000" y="457200"/>
            <a:ext cx="9125146"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dirty="0">
                <a:solidFill>
                  <a:schemeClr val="dk1"/>
                </a:solidFill>
                <a:latin typeface="Raleway"/>
                <a:ea typeface="Raleway"/>
                <a:cs typeface="Raleway"/>
                <a:sym typeface="Raleway"/>
              </a:rPr>
              <a:t>Education systems must be careful not to encourage unsustainable </a:t>
            </a:r>
            <a:r>
              <a:rPr lang="en-US" sz="2600" b="1" dirty="0" smtClean="0">
                <a:solidFill>
                  <a:schemeClr val="dk1"/>
                </a:solidFill>
                <a:latin typeface="Raleway"/>
                <a:ea typeface="Raleway"/>
                <a:cs typeface="Raleway"/>
                <a:sym typeface="Raleway"/>
              </a:rPr>
              <a:t>lifestyles</a:t>
            </a:r>
            <a:endParaRPr lang="en-US" sz="2600" b="1" dirty="0">
              <a:solidFill>
                <a:schemeClr val="dk1"/>
              </a:solidFill>
              <a:latin typeface="Raleway"/>
              <a:ea typeface="Raleway"/>
              <a:cs typeface="Raleway"/>
              <a:sym typeface="Raleway"/>
            </a:endParaRPr>
          </a:p>
        </p:txBody>
      </p:sp>
      <p:sp>
        <p:nvSpPr>
          <p:cNvPr id="14" name="Shape 203"/>
          <p:cNvSpPr/>
          <p:nvPr/>
        </p:nvSpPr>
        <p:spPr>
          <a:xfrm>
            <a:off x="0" y="-71538"/>
            <a:ext cx="4821697"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dirty="0">
                <a:solidFill>
                  <a:schemeClr val="lt1"/>
                </a:solidFill>
                <a:latin typeface="Raleway "/>
                <a:ea typeface="Calibri"/>
                <a:cs typeface="Calibri"/>
                <a:sym typeface="Calibri"/>
              </a:rPr>
              <a:t>PLANET</a:t>
            </a:r>
          </a:p>
        </p:txBody>
      </p:sp>
      <p:sp>
        <p:nvSpPr>
          <p:cNvPr id="15" name="Rectangle 14"/>
          <p:cNvSpPr/>
          <p:nvPr/>
        </p:nvSpPr>
        <p:spPr>
          <a:xfrm>
            <a:off x="228600" y="5649000"/>
            <a:ext cx="8779099" cy="914400"/>
          </a:xfrm>
          <a:prstGeom prst="rect">
            <a:avLst/>
          </a:prstGeom>
          <a:solidFill>
            <a:srgbClr val="DEF1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9850">
              <a:buSzPct val="61111"/>
            </a:pPr>
            <a:r>
              <a:rPr lang="en-US" sz="2000" b="1" dirty="0">
                <a:solidFill>
                  <a:schemeClr val="accent1">
                    <a:lumMod val="25000"/>
                  </a:schemeClr>
                </a:solidFill>
                <a:latin typeface="Raleway"/>
                <a:ea typeface="Raleway"/>
                <a:cs typeface="Raleway"/>
                <a:sym typeface="Raleway"/>
              </a:rPr>
              <a:t>Education systems should respect local cultures, integrate indigenous knowledge and provide instruction in local languages</a:t>
            </a:r>
          </a:p>
        </p:txBody>
      </p:sp>
      <p:sp>
        <p:nvSpPr>
          <p:cNvPr id="7" name="Shape 254"/>
          <p:cNvSpPr txBox="1"/>
          <p:nvPr/>
        </p:nvSpPr>
        <p:spPr>
          <a:xfrm rot="-5400000">
            <a:off x="7352149" y="5522750"/>
            <a:ext cx="3000000" cy="311100"/>
          </a:xfrm>
          <a:prstGeom prst="rect">
            <a:avLst/>
          </a:prstGeom>
          <a:noFill/>
          <a:ln>
            <a:noFill/>
          </a:ln>
        </p:spPr>
        <p:txBody>
          <a:bodyPr lIns="91425" tIns="91425" rIns="91425" bIns="91425" anchor="ctr" anchorCtr="0">
            <a:noAutofit/>
          </a:bodyPr>
          <a:lstStyle/>
          <a:p>
            <a:pPr lvl="0" algn="r" rtl="0">
              <a:lnSpc>
                <a:spcPct val="120000"/>
              </a:lnSpc>
              <a:spcBef>
                <a:spcPts val="0"/>
              </a:spcBef>
              <a:buNone/>
            </a:pPr>
            <a:r>
              <a:rPr lang="en-US" sz="800" dirty="0">
                <a:solidFill>
                  <a:srgbClr val="FFFFFF"/>
                </a:solidFill>
                <a:latin typeface="Raleway"/>
                <a:ea typeface="Raleway"/>
                <a:cs typeface="Raleway"/>
                <a:sym typeface="Raleway"/>
              </a:rPr>
              <a:t>Credit: </a:t>
            </a:r>
            <a:r>
              <a:rPr lang="en-US" sz="800" dirty="0" smtClean="0">
                <a:solidFill>
                  <a:srgbClr val="FFFFFF"/>
                </a:solidFill>
                <a:latin typeface="Raleway"/>
                <a:ea typeface="Raleway"/>
                <a:cs typeface="Raleway"/>
                <a:sym typeface="Raleway"/>
              </a:rPr>
              <a:t>Marc Dozier</a:t>
            </a:r>
            <a:endParaRPr sz="800" dirty="0">
              <a:solidFill>
                <a:srgbClr val="FFFFFF"/>
              </a:solidFill>
              <a:latin typeface="Raleway"/>
              <a:ea typeface="Raleway"/>
              <a:cs typeface="Raleway"/>
              <a:sym typeface="Raleway"/>
            </a:endParaRPr>
          </a:p>
        </p:txBody>
      </p:sp>
      <p:sp>
        <p:nvSpPr>
          <p:cNvPr id="8" name="Rectangle 7"/>
          <p:cNvSpPr/>
          <p:nvPr/>
        </p:nvSpPr>
        <p:spPr>
          <a:xfrm>
            <a:off x="381000" y="1983109"/>
            <a:ext cx="3462868" cy="2834900"/>
          </a:xfrm>
          <a:prstGeom prst="rect">
            <a:avLst/>
          </a:prstGeom>
          <a:solidFill>
            <a:srgbClr val="DEF1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850">
              <a:buSzPct val="61111"/>
            </a:pPr>
            <a:r>
              <a:rPr lang="en-US" sz="2000" b="1" dirty="0">
                <a:solidFill>
                  <a:schemeClr val="accent1">
                    <a:lumMod val="25000"/>
                  </a:schemeClr>
                </a:solidFill>
                <a:latin typeface="Raleway"/>
                <a:ea typeface="Raleway"/>
                <a:cs typeface="Raleway"/>
                <a:sym typeface="Raleway"/>
              </a:rPr>
              <a:t>Relevant knowledge and sustainability practices </a:t>
            </a:r>
            <a:br>
              <a:rPr lang="en-US" sz="2000" b="1" dirty="0">
                <a:solidFill>
                  <a:schemeClr val="accent1">
                    <a:lumMod val="25000"/>
                  </a:schemeClr>
                </a:solidFill>
                <a:latin typeface="Raleway"/>
                <a:ea typeface="Raleway"/>
                <a:cs typeface="Raleway"/>
                <a:sym typeface="Raleway"/>
              </a:rPr>
            </a:br>
            <a:r>
              <a:rPr lang="en-US" sz="2000" b="1" dirty="0">
                <a:solidFill>
                  <a:schemeClr val="accent1">
                    <a:lumMod val="25000"/>
                  </a:schemeClr>
                </a:solidFill>
                <a:latin typeface="Raleway"/>
                <a:ea typeface="Raleway"/>
                <a:cs typeface="Raleway"/>
                <a:sym typeface="Raleway"/>
              </a:rPr>
              <a:t>can be learned from indigenous communities especially in farming, conservation and climate change mitigation</a:t>
            </a:r>
          </a:p>
        </p:txBody>
      </p:sp>
    </p:spTree>
    <p:extLst>
      <p:ext uri="{BB962C8B-B14F-4D97-AF65-F5344CB8AC3E}">
        <p14:creationId xmlns:p14="http://schemas.microsoft.com/office/powerpoint/2010/main" val="12386751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6211"/>
          <a:stretch/>
        </p:blipFill>
        <p:spPr>
          <a:xfrm flipH="1">
            <a:off x="457200" y="1480819"/>
            <a:ext cx="8686800" cy="5421273"/>
          </a:xfrm>
          <a:prstGeom prst="rect">
            <a:avLst/>
          </a:prstGeom>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3170" y="1499411"/>
            <a:ext cx="2419881" cy="5384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hape 253"/>
          <p:cNvSpPr txBox="1"/>
          <p:nvPr/>
        </p:nvSpPr>
        <p:spPr>
          <a:xfrm>
            <a:off x="457200" y="457200"/>
            <a:ext cx="8661300" cy="685800"/>
          </a:xfrm>
          <a:prstGeom prst="rect">
            <a:avLst/>
          </a:prstGeom>
          <a:noFill/>
          <a:ln>
            <a:noFill/>
          </a:ln>
        </p:spPr>
        <p:txBody>
          <a:bodyPr lIns="91425" tIns="45700" rIns="91425" bIns="45700" anchor="t" anchorCtr="0">
            <a:noAutofit/>
          </a:bodyPr>
          <a:lstStyle/>
          <a:p>
            <a:pPr lvl="0" rtl="0">
              <a:spcBef>
                <a:spcPts val="0"/>
              </a:spcBef>
              <a:buClr>
                <a:schemeClr val="dk1"/>
              </a:buClr>
              <a:buSzPct val="39285"/>
              <a:buFont typeface="Arial"/>
              <a:buNone/>
            </a:pPr>
            <a:r>
              <a:rPr lang="en-US" sz="2600" b="1" dirty="0" smtClean="0">
                <a:latin typeface="Raleway"/>
                <a:ea typeface="Raleway"/>
                <a:cs typeface="Raleway"/>
                <a:sym typeface="Raleway"/>
              </a:rPr>
              <a:t>An inclusive education ensures economic </a:t>
            </a:r>
            <a:r>
              <a:rPr lang="en-US" sz="2600" b="1" dirty="0">
                <a:latin typeface="Raleway"/>
                <a:ea typeface="Raleway"/>
                <a:cs typeface="Raleway"/>
                <a:sym typeface="Raleway"/>
              </a:rPr>
              <a:t>growth is sustainable and doesn’t leave anyone </a:t>
            </a:r>
            <a:r>
              <a:rPr lang="en-US" sz="2600" b="1" dirty="0" smtClean="0">
                <a:latin typeface="Raleway"/>
                <a:ea typeface="Raleway"/>
                <a:cs typeface="Raleway"/>
                <a:sym typeface="Raleway"/>
              </a:rPr>
              <a:t>behind</a:t>
            </a:r>
            <a:endParaRPr lang="en-US" sz="2600" b="1" dirty="0">
              <a:latin typeface="Raleway"/>
              <a:ea typeface="Raleway"/>
              <a:cs typeface="Raleway"/>
              <a:sym typeface="Raleway"/>
            </a:endParaRPr>
          </a:p>
        </p:txBody>
      </p:sp>
      <p:sp>
        <p:nvSpPr>
          <p:cNvPr id="6" name="Rectangle 5"/>
          <p:cNvSpPr/>
          <p:nvPr/>
        </p:nvSpPr>
        <p:spPr>
          <a:xfrm>
            <a:off x="6851650" y="1890465"/>
            <a:ext cx="685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175374" y="4938465"/>
            <a:ext cx="1895475" cy="9019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8836" y="5629565"/>
            <a:ext cx="583170" cy="575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5910" y="5629566"/>
            <a:ext cx="579593" cy="575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74280" y="5638800"/>
            <a:ext cx="561604" cy="565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22823" y="6207442"/>
            <a:ext cx="56673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 b="621"/>
          <a:stretch/>
        </p:blipFill>
        <p:spPr bwMode="auto">
          <a:xfrm>
            <a:off x="7475503" y="6215062"/>
            <a:ext cx="570279"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95910" y="6205536"/>
            <a:ext cx="578370" cy="578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Shape 254"/>
          <p:cNvSpPr txBox="1"/>
          <p:nvPr/>
        </p:nvSpPr>
        <p:spPr>
          <a:xfrm rot="-5400000">
            <a:off x="7612725" y="5194692"/>
            <a:ext cx="3000000" cy="414800"/>
          </a:xfrm>
          <a:prstGeom prst="rect">
            <a:avLst/>
          </a:prstGeom>
          <a:noFill/>
          <a:ln>
            <a:noFill/>
          </a:ln>
        </p:spPr>
        <p:txBody>
          <a:bodyPr lIns="121900" tIns="121900" rIns="121900" bIns="121900" anchor="ctr" anchorCtr="0">
            <a:noAutofit/>
          </a:bodyPr>
          <a:lstStyle/>
          <a:p>
            <a:pPr>
              <a:lnSpc>
                <a:spcPct val="120000"/>
              </a:lnSpc>
            </a:pPr>
            <a:r>
              <a:rPr lang="en-US" sz="800" dirty="0">
                <a:solidFill>
                  <a:srgbClr val="FFFFFF"/>
                </a:solidFill>
                <a:latin typeface="Raleway"/>
                <a:ea typeface="Raleway"/>
                <a:cs typeface="Raleway"/>
                <a:sym typeface="Raleway"/>
              </a:rPr>
              <a:t>Credit: Ivy Grace F. Rivera - Philippines</a:t>
            </a:r>
          </a:p>
          <a:p>
            <a:pPr>
              <a:lnSpc>
                <a:spcPct val="115000"/>
              </a:lnSpc>
            </a:pPr>
            <a:endParaRPr sz="800" dirty="0">
              <a:solidFill>
                <a:srgbClr val="FFFFFF"/>
              </a:solidFill>
              <a:latin typeface="Raleway"/>
              <a:ea typeface="Raleway"/>
              <a:cs typeface="Raleway"/>
              <a:sym typeface="Raleway"/>
            </a:endParaRPr>
          </a:p>
        </p:txBody>
      </p:sp>
    </p:spTree>
    <p:extLst>
      <p:ext uri="{BB962C8B-B14F-4D97-AF65-F5344CB8AC3E}">
        <p14:creationId xmlns:p14="http://schemas.microsoft.com/office/powerpoint/2010/main" val="31011849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14" name="Picture 13" descr="4058700996_6b1301976b_o.jpg"/>
          <p:cNvPicPr>
            <a:picLocks noChangeAspect="1"/>
          </p:cNvPicPr>
          <p:nvPr/>
        </p:nvPicPr>
        <p:blipFill rotWithShape="1">
          <a:blip r:embed="rId3" cstate="print">
            <a:extLst>
              <a:ext uri="{28A0092B-C50C-407E-A947-70E740481C1C}">
                <a14:useLocalDpi xmlns:a14="http://schemas.microsoft.com/office/drawing/2010/main" val="0"/>
              </a:ext>
            </a:extLst>
          </a:blip>
          <a:srcRect t="7517" r="1724" b="-188"/>
          <a:stretch/>
        </p:blipFill>
        <p:spPr>
          <a:xfrm>
            <a:off x="-32850" y="1502958"/>
            <a:ext cx="9165465" cy="5761914"/>
          </a:xfrm>
          <a:prstGeom prst="rect">
            <a:avLst/>
          </a:prstGeom>
        </p:spPr>
      </p:pic>
      <p:sp>
        <p:nvSpPr>
          <p:cNvPr id="267" name="Shape 267"/>
          <p:cNvSpPr txBox="1"/>
          <p:nvPr/>
        </p:nvSpPr>
        <p:spPr>
          <a:xfrm>
            <a:off x="0" y="159657"/>
            <a:ext cx="7238998"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2800" b="1">
              <a:solidFill>
                <a:schemeClr val="dk1"/>
              </a:solidFill>
              <a:latin typeface="Calibri"/>
              <a:ea typeface="Calibri"/>
              <a:cs typeface="Calibri"/>
              <a:sym typeface="Calibri"/>
            </a:endParaRPr>
          </a:p>
        </p:txBody>
      </p:sp>
      <p:sp>
        <p:nvSpPr>
          <p:cNvPr id="268" name="Shape 268"/>
          <p:cNvSpPr/>
          <p:nvPr/>
        </p:nvSpPr>
        <p:spPr>
          <a:xfrm>
            <a:off x="1" y="-59505"/>
            <a:ext cx="3810000"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dirty="0">
                <a:solidFill>
                  <a:schemeClr val="lt1"/>
                </a:solidFill>
                <a:latin typeface="Raleway "/>
                <a:ea typeface="Calibri"/>
                <a:cs typeface="Calibri"/>
                <a:sym typeface="Calibri"/>
              </a:rPr>
              <a:t>PROSPERITY</a:t>
            </a:r>
          </a:p>
        </p:txBody>
      </p:sp>
      <p:sp>
        <p:nvSpPr>
          <p:cNvPr id="269" name="Shape 269"/>
          <p:cNvSpPr txBox="1"/>
          <p:nvPr/>
        </p:nvSpPr>
        <p:spPr>
          <a:xfrm>
            <a:off x="0" y="457200"/>
            <a:ext cx="9135600" cy="533400"/>
          </a:xfrm>
          <a:prstGeom prst="rect">
            <a:avLst/>
          </a:prstGeom>
          <a:noFill/>
          <a:ln>
            <a:noFill/>
          </a:ln>
        </p:spPr>
        <p:txBody>
          <a:bodyPr lIns="91425" tIns="45700" rIns="91425" bIns="45700" anchor="t" anchorCtr="0">
            <a:noAutofit/>
          </a:bodyPr>
          <a:lstStyle/>
          <a:p>
            <a:pPr marL="0" marR="0" lvl="0" indent="-69850" algn="l" rtl="0">
              <a:spcBef>
                <a:spcPts val="0"/>
              </a:spcBef>
              <a:spcAft>
                <a:spcPts val="0"/>
              </a:spcAft>
              <a:buClr>
                <a:schemeClr val="dk1"/>
              </a:buClr>
              <a:buSzPct val="39285"/>
              <a:buFont typeface="Arial"/>
              <a:buNone/>
            </a:pPr>
            <a:r>
              <a:rPr lang="en-US" sz="2600" b="1" dirty="0" smtClean="0">
                <a:solidFill>
                  <a:schemeClr val="dk1"/>
                </a:solidFill>
                <a:latin typeface="Raleway"/>
                <a:ea typeface="Raleway"/>
                <a:cs typeface="Raleway"/>
                <a:sym typeface="Raleway"/>
              </a:rPr>
              <a:t>Education can help economies transform and innovate and provide skills for green jobs</a:t>
            </a:r>
            <a:endParaRPr lang="en-US" sz="2600" b="1" dirty="0">
              <a:solidFill>
                <a:schemeClr val="dk1"/>
              </a:solidFill>
              <a:latin typeface="Raleway"/>
              <a:ea typeface="Raleway"/>
              <a:cs typeface="Raleway"/>
              <a:sym typeface="Raleway"/>
            </a:endParaRPr>
          </a:p>
        </p:txBody>
      </p:sp>
      <p:sp>
        <p:nvSpPr>
          <p:cNvPr id="270" name="Shape 270"/>
          <p:cNvSpPr txBox="1"/>
          <p:nvPr/>
        </p:nvSpPr>
        <p:spPr>
          <a:xfrm rot="-5400000">
            <a:off x="7477065" y="5383050"/>
            <a:ext cx="3000000" cy="3111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US" sz="800" dirty="0">
                <a:solidFill>
                  <a:srgbClr val="FFFFFF"/>
                </a:solidFill>
                <a:latin typeface="Raleway"/>
                <a:ea typeface="Raleway"/>
                <a:cs typeface="Raleway"/>
                <a:sym typeface="Raleway"/>
              </a:rPr>
              <a:t>Credit: Dominic </a:t>
            </a:r>
            <a:r>
              <a:rPr lang="en-US" sz="800" dirty="0" err="1">
                <a:solidFill>
                  <a:srgbClr val="FFFFFF"/>
                </a:solidFill>
                <a:latin typeface="Raleway"/>
                <a:ea typeface="Raleway"/>
                <a:cs typeface="Raleway"/>
                <a:sym typeface="Raleway"/>
              </a:rPr>
              <a:t>Sansoni</a:t>
            </a:r>
            <a:r>
              <a:rPr lang="en-US" sz="800" dirty="0">
                <a:solidFill>
                  <a:srgbClr val="FFFFFF"/>
                </a:solidFill>
                <a:latin typeface="Raleway"/>
                <a:ea typeface="Raleway"/>
                <a:cs typeface="Raleway"/>
                <a:sym typeface="Raleway"/>
              </a:rPr>
              <a:t> / World Bank</a:t>
            </a:r>
          </a:p>
        </p:txBody>
      </p:sp>
      <p:sp>
        <p:nvSpPr>
          <p:cNvPr id="15" name="Rectangle 14"/>
          <p:cNvSpPr/>
          <p:nvPr/>
        </p:nvSpPr>
        <p:spPr>
          <a:xfrm>
            <a:off x="-22001" y="1676400"/>
            <a:ext cx="3603401" cy="18288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buSzPct val="25000"/>
            </a:pPr>
            <a:r>
              <a:rPr lang="en-US" sz="2000" b="1" dirty="0" smtClean="0">
                <a:solidFill>
                  <a:schemeClr val="accent1">
                    <a:lumMod val="25000"/>
                  </a:schemeClr>
                </a:solidFill>
                <a:latin typeface="Raleway"/>
                <a:ea typeface="Raleway"/>
                <a:cs typeface="Raleway"/>
                <a:sym typeface="Calibri"/>
              </a:rPr>
              <a:t>Governments </a:t>
            </a:r>
            <a:r>
              <a:rPr lang="en-US" sz="2000" b="1" dirty="0">
                <a:solidFill>
                  <a:schemeClr val="accent1">
                    <a:lumMod val="25000"/>
                  </a:schemeClr>
                </a:solidFill>
                <a:latin typeface="Raleway"/>
                <a:ea typeface="Raleway"/>
                <a:cs typeface="Raleway"/>
                <a:sym typeface="Calibri"/>
              </a:rPr>
              <a:t>need to increase energy research and development by up to fivefold annually to </a:t>
            </a:r>
            <a:r>
              <a:rPr lang="en-US" sz="2000" b="1" dirty="0" smtClean="0">
                <a:solidFill>
                  <a:schemeClr val="accent1">
                    <a:lumMod val="25000"/>
                  </a:schemeClr>
                </a:solidFill>
                <a:latin typeface="Raleway"/>
                <a:ea typeface="Raleway"/>
                <a:cs typeface="Raleway"/>
                <a:sym typeface="Calibri"/>
              </a:rPr>
              <a:t>shift </a:t>
            </a:r>
            <a:r>
              <a:rPr lang="en-US" sz="2000" b="1" dirty="0">
                <a:solidFill>
                  <a:schemeClr val="accent1">
                    <a:lumMod val="25000"/>
                  </a:schemeClr>
                </a:solidFill>
                <a:latin typeface="Raleway"/>
                <a:ea typeface="Raleway"/>
                <a:cs typeface="Raleway"/>
                <a:sym typeface="Calibri"/>
              </a:rPr>
              <a:t>to low carbon </a:t>
            </a:r>
            <a:r>
              <a:rPr lang="en-US" sz="2000" b="1" dirty="0" smtClean="0">
                <a:solidFill>
                  <a:schemeClr val="accent1">
                    <a:lumMod val="25000"/>
                  </a:schemeClr>
                </a:solidFill>
                <a:latin typeface="Raleway"/>
                <a:ea typeface="Raleway"/>
                <a:cs typeface="Raleway"/>
                <a:sym typeface="Calibri"/>
              </a:rPr>
              <a:t>intensity </a:t>
            </a:r>
            <a:endParaRPr lang="en-US" sz="2000" b="1" dirty="0">
              <a:solidFill>
                <a:schemeClr val="accent1">
                  <a:lumMod val="25000"/>
                </a:schemeClr>
              </a:solidFill>
              <a:latin typeface="Raleway"/>
              <a:ea typeface="Raleway"/>
              <a:cs typeface="Raleway"/>
              <a:sym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4" name="Shape 266"/>
          <p:cNvPicPr preferRelativeResize="0"/>
          <p:nvPr/>
        </p:nvPicPr>
        <p:blipFill>
          <a:blip r:embed="rId3">
            <a:alphaModFix/>
          </a:blip>
          <a:stretch>
            <a:fillRect/>
          </a:stretch>
        </p:blipFill>
        <p:spPr>
          <a:xfrm>
            <a:off x="0" y="1295400"/>
            <a:ext cx="9144000" cy="5797639"/>
          </a:xfrm>
          <a:prstGeom prst="rect">
            <a:avLst/>
          </a:prstGeom>
          <a:noFill/>
          <a:ln>
            <a:noFill/>
          </a:ln>
        </p:spPr>
      </p:pic>
      <p:sp>
        <p:nvSpPr>
          <p:cNvPr id="5" name="Rectangle 4"/>
          <p:cNvSpPr/>
          <p:nvPr/>
        </p:nvSpPr>
        <p:spPr>
          <a:xfrm>
            <a:off x="-41921" y="5486400"/>
            <a:ext cx="5677679" cy="762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25000"/>
            </a:pPr>
            <a:r>
              <a:rPr lang="en-US" sz="2000" b="1" dirty="0" smtClean="0">
                <a:solidFill>
                  <a:schemeClr val="accent1">
                    <a:lumMod val="25000"/>
                  </a:schemeClr>
                </a:solidFill>
                <a:latin typeface="Raleway"/>
                <a:ea typeface="Raleway"/>
                <a:cs typeface="Raleway"/>
                <a:sym typeface="Raleway"/>
              </a:rPr>
              <a:t>Farmers have increased productivity by 12% and net income by 19% with field schools</a:t>
            </a:r>
            <a:endParaRPr lang="en-US" sz="2000" b="1" dirty="0">
              <a:solidFill>
                <a:schemeClr val="accent1">
                  <a:lumMod val="25000"/>
                </a:schemeClr>
              </a:solidFill>
              <a:latin typeface="Raleway"/>
              <a:ea typeface="Raleway"/>
              <a:cs typeface="Raleway"/>
              <a:sym typeface="Raleway"/>
            </a:endParaRPr>
          </a:p>
        </p:txBody>
      </p:sp>
      <p:sp>
        <p:nvSpPr>
          <p:cNvPr id="6" name="Shape 269"/>
          <p:cNvSpPr txBox="1"/>
          <p:nvPr/>
        </p:nvSpPr>
        <p:spPr>
          <a:xfrm>
            <a:off x="0" y="381000"/>
            <a:ext cx="9135600" cy="533400"/>
          </a:xfrm>
          <a:prstGeom prst="rect">
            <a:avLst/>
          </a:prstGeom>
          <a:noFill/>
          <a:ln>
            <a:noFill/>
          </a:ln>
        </p:spPr>
        <p:txBody>
          <a:bodyPr lIns="91425" tIns="45700" rIns="91425" bIns="45700" anchor="t" anchorCtr="0">
            <a:noAutofit/>
          </a:bodyPr>
          <a:lstStyle/>
          <a:p>
            <a:pPr marL="0" marR="0" lvl="0" indent="-69850" algn="l" rtl="0">
              <a:spcBef>
                <a:spcPts val="0"/>
              </a:spcBef>
              <a:spcAft>
                <a:spcPts val="0"/>
              </a:spcAft>
              <a:buClr>
                <a:schemeClr val="dk1"/>
              </a:buClr>
              <a:buSzPct val="39285"/>
              <a:buFont typeface="Arial"/>
              <a:buNone/>
            </a:pPr>
            <a:r>
              <a:rPr lang="en-US" sz="2600" b="1" dirty="0" smtClean="0">
                <a:solidFill>
                  <a:schemeClr val="dk1"/>
                </a:solidFill>
                <a:latin typeface="Raleway"/>
                <a:ea typeface="Raleway"/>
                <a:cs typeface="Raleway"/>
                <a:sym typeface="Raleway"/>
              </a:rPr>
              <a:t>Education can help with the shift towards sustainable farming and food production</a:t>
            </a:r>
            <a:endParaRPr lang="en-US" sz="2600" b="1" dirty="0">
              <a:solidFill>
                <a:schemeClr val="dk1"/>
              </a:solidFill>
              <a:latin typeface="Raleway"/>
              <a:ea typeface="Raleway"/>
              <a:cs typeface="Raleway"/>
              <a:sym typeface="Raleway"/>
            </a:endParaRPr>
          </a:p>
        </p:txBody>
      </p:sp>
      <p:sp>
        <p:nvSpPr>
          <p:cNvPr id="7" name="Shape 293"/>
          <p:cNvSpPr/>
          <p:nvPr/>
        </p:nvSpPr>
        <p:spPr>
          <a:xfrm>
            <a:off x="27662" y="-64394"/>
            <a:ext cx="3725457"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dirty="0">
                <a:solidFill>
                  <a:schemeClr val="lt1"/>
                </a:solidFill>
                <a:latin typeface="Raleway" panose="020B0003030101060003" pitchFamily="34" charset="0"/>
                <a:ea typeface="Calibri"/>
                <a:cs typeface="Calibri"/>
                <a:sym typeface="Calibri"/>
              </a:rPr>
              <a:t>PROSPERITY</a:t>
            </a:r>
          </a:p>
        </p:txBody>
      </p:sp>
      <p:sp>
        <p:nvSpPr>
          <p:cNvPr id="8" name="Shape 270"/>
          <p:cNvSpPr txBox="1"/>
          <p:nvPr/>
        </p:nvSpPr>
        <p:spPr>
          <a:xfrm rot="-5400000">
            <a:off x="7488450" y="5330850"/>
            <a:ext cx="3000000" cy="311100"/>
          </a:xfrm>
          <a:prstGeom prst="rect">
            <a:avLst/>
          </a:prstGeom>
          <a:noFill/>
          <a:ln>
            <a:noFill/>
          </a:ln>
        </p:spPr>
        <p:txBody>
          <a:bodyPr lIns="91425" tIns="91425" rIns="91425" bIns="91425" anchor="ctr" anchorCtr="0">
            <a:noAutofit/>
          </a:bodyPr>
          <a:lstStyle/>
          <a:p>
            <a:pPr>
              <a:lnSpc>
                <a:spcPct val="120000"/>
              </a:lnSpc>
            </a:pPr>
            <a:r>
              <a:rPr lang="en-US" sz="800" dirty="0">
                <a:solidFill>
                  <a:srgbClr val="FFFFFF"/>
                </a:solidFill>
                <a:latin typeface="Raleway"/>
                <a:ea typeface="Raleway"/>
                <a:cs typeface="Raleway"/>
                <a:sym typeface="Raleway"/>
              </a:rPr>
              <a:t>Credit: Dominic </a:t>
            </a:r>
            <a:r>
              <a:rPr lang="en-US" sz="800" dirty="0" err="1">
                <a:solidFill>
                  <a:srgbClr val="FFFFFF"/>
                </a:solidFill>
                <a:latin typeface="Raleway"/>
                <a:ea typeface="Raleway"/>
                <a:cs typeface="Raleway"/>
                <a:sym typeface="Raleway"/>
              </a:rPr>
              <a:t>Sansoni</a:t>
            </a:r>
            <a:r>
              <a:rPr lang="en-US" sz="800" dirty="0">
                <a:solidFill>
                  <a:srgbClr val="FFFFFF"/>
                </a:solidFill>
                <a:latin typeface="Raleway"/>
                <a:ea typeface="Raleway"/>
                <a:cs typeface="Raleway"/>
                <a:sym typeface="Raleway"/>
              </a:rPr>
              <a:t> / World Bank</a:t>
            </a:r>
          </a:p>
        </p:txBody>
      </p:sp>
      <p:sp>
        <p:nvSpPr>
          <p:cNvPr id="3" name="Rectangle 2"/>
          <p:cNvSpPr/>
          <p:nvPr/>
        </p:nvSpPr>
        <p:spPr>
          <a:xfrm>
            <a:off x="6781800" y="4648200"/>
            <a:ext cx="381000" cy="22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927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al 1"/>
          <p:cNvSpPr txBox="1"/>
          <p:nvPr/>
        </p:nvSpPr>
        <p:spPr>
          <a:xfrm>
            <a:off x="76200" y="745073"/>
            <a:ext cx="8839199" cy="5581015"/>
          </a:xfrm>
          <a:prstGeom prst="rect">
            <a:avLst/>
          </a:prstGeom>
          <a:noFill/>
        </p:spPr>
        <p:txBody>
          <a:bodyPr wrap="square" rtlCol="0">
            <a:spAutoFit/>
          </a:bodyPr>
          <a:lstStyle/>
          <a:p>
            <a:pPr eaLnBrk="0" hangingPunct="0">
              <a:spcBef>
                <a:spcPts val="600"/>
              </a:spcBef>
              <a:spcAft>
                <a:spcPts val="200"/>
              </a:spcAft>
              <a:buClr>
                <a:srgbClr val="7030A0"/>
              </a:buClr>
            </a:pPr>
            <a:r>
              <a:rPr lang="en-US" sz="2200" b="1" dirty="0" smtClean="0">
                <a:solidFill>
                  <a:schemeClr val="accent1">
                    <a:lumMod val="50000"/>
                  </a:schemeClr>
                </a:solidFill>
                <a:latin typeface="Raleway "/>
              </a:rPr>
              <a:t>Sustainable Development Goals</a:t>
            </a:r>
            <a:endParaRPr lang="en-US" sz="2200" b="1" dirty="0">
              <a:solidFill>
                <a:schemeClr val="accent1">
                  <a:lumMod val="50000"/>
                </a:schemeClr>
              </a:solidFill>
              <a:latin typeface="Raleway "/>
            </a:endParaRPr>
          </a:p>
          <a:p>
            <a:pPr marL="285750" indent="-285750" eaLnBrk="0" hangingPunct="0">
              <a:spcAft>
                <a:spcPts val="600"/>
              </a:spcAft>
              <a:buFont typeface="Arial" panose="020B0604020202020204" pitchFamily="34" charset="0"/>
              <a:buChar char="•"/>
            </a:pPr>
            <a:r>
              <a:rPr lang="en-US" sz="1800" dirty="0">
                <a:latin typeface="Raleway"/>
                <a:ea typeface="Raleway"/>
                <a:cs typeface="Raleway"/>
              </a:rPr>
              <a:t>merge development (MDG 2000-2015) </a:t>
            </a:r>
            <a:br>
              <a:rPr lang="en-US" sz="1800" dirty="0">
                <a:latin typeface="Raleway"/>
                <a:ea typeface="Raleway"/>
                <a:cs typeface="Raleway"/>
              </a:rPr>
            </a:br>
            <a:r>
              <a:rPr lang="en-US" sz="1800" dirty="0">
                <a:latin typeface="Raleway"/>
                <a:ea typeface="Raleway"/>
                <a:cs typeface="Raleway"/>
              </a:rPr>
              <a:t>and environment (Rio 1992-) agendas</a:t>
            </a:r>
          </a:p>
          <a:p>
            <a:pPr marL="285750" indent="-285750" eaLnBrk="0" hangingPunct="0">
              <a:spcAft>
                <a:spcPts val="600"/>
              </a:spcAft>
              <a:buFont typeface="Arial" panose="020B0604020202020204" pitchFamily="34" charset="0"/>
              <a:buChar char="•"/>
            </a:pPr>
            <a:r>
              <a:rPr lang="en-US" sz="1800" dirty="0" smtClean="0">
                <a:latin typeface="Raleway"/>
                <a:ea typeface="Raleway"/>
                <a:cs typeface="Raleway"/>
              </a:rPr>
              <a:t>17 goals with </a:t>
            </a:r>
            <a:r>
              <a:rPr lang="en-US" sz="1800" dirty="0">
                <a:latin typeface="Raleway"/>
                <a:ea typeface="Raleway"/>
                <a:cs typeface="Raleway"/>
              </a:rPr>
              <a:t>169 targets </a:t>
            </a:r>
            <a:endParaRPr lang="en-US" sz="1800" dirty="0" smtClean="0">
              <a:latin typeface="Raleway"/>
              <a:ea typeface="Raleway"/>
              <a:cs typeface="Raleway"/>
            </a:endParaRPr>
          </a:p>
          <a:p>
            <a:pPr marL="285750" indent="-285750" eaLnBrk="0" hangingPunct="0">
              <a:spcAft>
                <a:spcPts val="600"/>
              </a:spcAft>
              <a:buFont typeface="Arial" panose="020B0604020202020204" pitchFamily="34" charset="0"/>
              <a:buChar char="•"/>
            </a:pPr>
            <a:r>
              <a:rPr lang="en-US" sz="1800" dirty="0" smtClean="0">
                <a:latin typeface="Raleway"/>
                <a:ea typeface="Raleway"/>
                <a:cs typeface="Raleway"/>
              </a:rPr>
              <a:t>adopted </a:t>
            </a:r>
            <a:r>
              <a:rPr lang="en-US" sz="1800" dirty="0">
                <a:latin typeface="Raleway"/>
                <a:ea typeface="Raleway"/>
                <a:cs typeface="Raleway"/>
              </a:rPr>
              <a:t>by UN </a:t>
            </a:r>
            <a:r>
              <a:rPr lang="en-US" sz="1800" dirty="0" smtClean="0">
                <a:latin typeface="Raleway"/>
                <a:ea typeface="Raleway"/>
                <a:cs typeface="Raleway"/>
              </a:rPr>
              <a:t>Member States in 2015</a:t>
            </a:r>
          </a:p>
          <a:p>
            <a:pPr marL="285750" indent="-285750" eaLnBrk="0" hangingPunct="0">
              <a:spcAft>
                <a:spcPts val="600"/>
              </a:spcAft>
              <a:buFont typeface="Arial" panose="020B0604020202020204" pitchFamily="34" charset="0"/>
              <a:buChar char="•"/>
            </a:pPr>
            <a:r>
              <a:rPr lang="en-US" sz="1800" dirty="0" smtClean="0">
                <a:latin typeface="Raleway"/>
                <a:ea typeface="Raleway"/>
                <a:cs typeface="Raleway"/>
              </a:rPr>
              <a:t>to be achieved by 2030</a:t>
            </a:r>
          </a:p>
          <a:p>
            <a:pPr eaLnBrk="0" hangingPunct="0">
              <a:spcAft>
                <a:spcPts val="600"/>
              </a:spcAft>
            </a:pPr>
            <a:endParaRPr lang="en-US" sz="1800" dirty="0" smtClean="0">
              <a:latin typeface="Raleway"/>
              <a:ea typeface="Raleway"/>
              <a:cs typeface="Raleway"/>
            </a:endParaRPr>
          </a:p>
          <a:p>
            <a:pPr eaLnBrk="0" hangingPunct="0">
              <a:spcAft>
                <a:spcPts val="600"/>
              </a:spcAft>
            </a:pPr>
            <a:r>
              <a:rPr lang="en-US" sz="2200" b="1" dirty="0" smtClean="0">
                <a:solidFill>
                  <a:schemeClr val="accent1">
                    <a:lumMod val="50000"/>
                  </a:schemeClr>
                </a:solidFill>
                <a:latin typeface="Raleway "/>
              </a:rPr>
              <a:t>SDG 4 on education</a:t>
            </a:r>
            <a:endParaRPr lang="en-US" sz="2200" b="1" dirty="0">
              <a:solidFill>
                <a:schemeClr val="accent1">
                  <a:lumMod val="50000"/>
                </a:schemeClr>
              </a:solidFill>
              <a:latin typeface="Raleway "/>
            </a:endParaRPr>
          </a:p>
          <a:p>
            <a:pPr>
              <a:spcAft>
                <a:spcPts val="600"/>
              </a:spcAft>
            </a:pPr>
            <a:r>
              <a:rPr lang="en-US" sz="1800" b="1" dirty="0" smtClean="0">
                <a:solidFill>
                  <a:schemeClr val="accent1">
                    <a:lumMod val="50000"/>
                  </a:schemeClr>
                </a:solidFill>
                <a:latin typeface="Raleway "/>
              </a:rPr>
              <a:t>Ensure </a:t>
            </a:r>
            <a:r>
              <a:rPr lang="en-US" sz="1800" b="1" dirty="0">
                <a:solidFill>
                  <a:schemeClr val="accent1">
                    <a:lumMod val="50000"/>
                  </a:schemeClr>
                </a:solidFill>
                <a:latin typeface="Raleway "/>
              </a:rPr>
              <a:t>inclusive and equitable quality education </a:t>
            </a:r>
            <a:r>
              <a:rPr lang="en-US" sz="1800" b="1" dirty="0" smtClean="0">
                <a:solidFill>
                  <a:schemeClr val="accent1">
                    <a:lumMod val="50000"/>
                  </a:schemeClr>
                </a:solidFill>
                <a:latin typeface="Raleway "/>
              </a:rPr>
              <a:t/>
            </a:r>
            <a:br>
              <a:rPr lang="en-US" sz="1800" b="1" dirty="0" smtClean="0">
                <a:solidFill>
                  <a:schemeClr val="accent1">
                    <a:lumMod val="50000"/>
                  </a:schemeClr>
                </a:solidFill>
                <a:latin typeface="Raleway "/>
              </a:rPr>
            </a:br>
            <a:r>
              <a:rPr lang="en-US" sz="1800" b="1" dirty="0" smtClean="0">
                <a:solidFill>
                  <a:schemeClr val="accent1">
                    <a:lumMod val="50000"/>
                  </a:schemeClr>
                </a:solidFill>
                <a:latin typeface="Raleway "/>
              </a:rPr>
              <a:t>and </a:t>
            </a:r>
            <a:r>
              <a:rPr lang="en-US" sz="1800" b="1" dirty="0">
                <a:solidFill>
                  <a:schemeClr val="accent1">
                    <a:lumMod val="50000"/>
                  </a:schemeClr>
                </a:solidFill>
                <a:latin typeface="Raleway "/>
              </a:rPr>
              <a:t>promote lifelong learning opportunities for all</a:t>
            </a:r>
          </a:p>
          <a:p>
            <a:pPr marL="285750" indent="-285750" eaLnBrk="0" hangingPunct="0">
              <a:spcAft>
                <a:spcPts val="600"/>
              </a:spcAft>
              <a:buFont typeface="Arial" panose="020B0604020202020204" pitchFamily="34" charset="0"/>
              <a:buChar char="•"/>
            </a:pPr>
            <a:r>
              <a:rPr lang="en-US" sz="1800" dirty="0" smtClean="0">
                <a:latin typeface="Raleway"/>
                <a:ea typeface="Raleway"/>
                <a:cs typeface="Raleway"/>
              </a:rPr>
              <a:t>1 goal with </a:t>
            </a:r>
            <a:r>
              <a:rPr lang="en-US" sz="1800" dirty="0">
                <a:latin typeface="Raleway"/>
                <a:ea typeface="Raleway"/>
                <a:cs typeface="Raleway"/>
              </a:rPr>
              <a:t>7</a:t>
            </a:r>
            <a:r>
              <a:rPr lang="en-US" sz="1800" dirty="0" smtClean="0">
                <a:latin typeface="Raleway"/>
                <a:ea typeface="Raleway"/>
                <a:cs typeface="Raleway"/>
              </a:rPr>
              <a:t> targets and 3 means of implementation</a:t>
            </a:r>
          </a:p>
          <a:p>
            <a:pPr marL="285750" indent="-285750" eaLnBrk="0" hangingPunct="0">
              <a:spcAft>
                <a:spcPts val="600"/>
              </a:spcAft>
              <a:buFont typeface="Arial" panose="020B0604020202020204" pitchFamily="34" charset="0"/>
              <a:buChar char="•"/>
            </a:pPr>
            <a:r>
              <a:rPr lang="en-US" sz="1800" dirty="0" smtClean="0">
                <a:latin typeface="Raleway"/>
                <a:ea typeface="Raleway"/>
                <a:cs typeface="Raleway"/>
              </a:rPr>
              <a:t>merges and significantly expands development </a:t>
            </a:r>
            <a:r>
              <a:rPr lang="en-US" sz="1800" dirty="0">
                <a:latin typeface="Raleway"/>
                <a:ea typeface="Raleway"/>
                <a:cs typeface="Raleway"/>
              </a:rPr>
              <a:t>(MDG 2000-2015) </a:t>
            </a:r>
            <a:r>
              <a:rPr lang="en-US" sz="1800" dirty="0" smtClean="0">
                <a:latin typeface="Raleway"/>
                <a:ea typeface="Raleway"/>
                <a:cs typeface="Raleway"/>
              </a:rPr>
              <a:t/>
            </a:r>
            <a:br>
              <a:rPr lang="en-US" sz="1800" dirty="0" smtClean="0">
                <a:latin typeface="Raleway"/>
                <a:ea typeface="Raleway"/>
                <a:cs typeface="Raleway"/>
              </a:rPr>
            </a:br>
            <a:r>
              <a:rPr lang="en-US" sz="1800" dirty="0" smtClean="0">
                <a:latin typeface="Raleway"/>
                <a:ea typeface="Raleway"/>
                <a:cs typeface="Raleway"/>
              </a:rPr>
              <a:t>and EFA (</a:t>
            </a:r>
            <a:r>
              <a:rPr lang="en-US" sz="1800" dirty="0" err="1" smtClean="0">
                <a:latin typeface="Raleway"/>
                <a:ea typeface="Raleway"/>
                <a:cs typeface="Raleway"/>
              </a:rPr>
              <a:t>Jomtien</a:t>
            </a:r>
            <a:r>
              <a:rPr lang="en-US" sz="1800" dirty="0" smtClean="0">
                <a:latin typeface="Raleway"/>
                <a:ea typeface="Raleway"/>
                <a:cs typeface="Raleway"/>
              </a:rPr>
              <a:t>/Dakar 1990-2015) agendas</a:t>
            </a:r>
          </a:p>
          <a:p>
            <a:pPr eaLnBrk="0" hangingPunct="0">
              <a:spcAft>
                <a:spcPts val="600"/>
              </a:spcAft>
            </a:pPr>
            <a:endParaRPr lang="en-US" sz="1800" dirty="0" smtClean="0">
              <a:latin typeface="Raleway"/>
              <a:ea typeface="Raleway"/>
              <a:cs typeface="Raleway"/>
            </a:endParaRPr>
          </a:p>
          <a:p>
            <a:pPr eaLnBrk="0" hangingPunct="0">
              <a:spcAft>
                <a:spcPts val="600"/>
              </a:spcAft>
            </a:pPr>
            <a:r>
              <a:rPr lang="en-US" sz="2200" b="1" dirty="0" smtClean="0">
                <a:solidFill>
                  <a:schemeClr val="accent1">
                    <a:lumMod val="50000"/>
                  </a:schemeClr>
                </a:solidFill>
                <a:latin typeface="Raleway "/>
              </a:rPr>
              <a:t>Global Education Monitoring Report</a:t>
            </a:r>
          </a:p>
          <a:p>
            <a:pPr marL="285750" indent="-285750" eaLnBrk="0" hangingPunct="0">
              <a:spcAft>
                <a:spcPts val="600"/>
              </a:spcAft>
              <a:buFont typeface="Arial" panose="020B0604020202020204" pitchFamily="34" charset="0"/>
              <a:buChar char="•"/>
            </a:pPr>
            <a:r>
              <a:rPr lang="en-US" sz="1800" dirty="0" smtClean="0">
                <a:latin typeface="Raleway"/>
                <a:ea typeface="Raleway"/>
                <a:cs typeface="Raleway"/>
              </a:rPr>
              <a:t>mandated to monitor and report on education progress in SDGs</a:t>
            </a:r>
            <a:endParaRPr lang="en-US" sz="1800" dirty="0">
              <a:latin typeface="Raleway"/>
              <a:ea typeface="Raleway"/>
              <a:cs typeface="Raleway"/>
            </a:endParaRPr>
          </a:p>
        </p:txBody>
      </p:sp>
      <p:sp>
        <p:nvSpPr>
          <p:cNvPr id="7" name="Shape 184"/>
          <p:cNvSpPr/>
          <p:nvPr/>
        </p:nvSpPr>
        <p:spPr>
          <a:xfrm>
            <a:off x="0" y="-71550"/>
            <a:ext cx="8915399" cy="523200"/>
          </a:xfrm>
          <a:prstGeom prst="rect">
            <a:avLst/>
          </a:prstGeom>
          <a:noFill/>
          <a:ln>
            <a:noFill/>
          </a:ln>
        </p:spPr>
        <p:txBody>
          <a:bodyPr lIns="91425" tIns="45700" rIns="91425" bIns="45700" anchor="t" anchorCtr="0">
            <a:noAutofit/>
          </a:bodyPr>
          <a:lstStyle/>
          <a:p>
            <a:pPr>
              <a:buSzPct val="25000"/>
            </a:pPr>
            <a:r>
              <a:rPr lang="en-US" sz="2800" b="1" dirty="0">
                <a:solidFill>
                  <a:schemeClr val="lt1"/>
                </a:solidFill>
                <a:latin typeface="Raleway "/>
                <a:ea typeface="Calibri"/>
                <a:cs typeface="Calibri"/>
                <a:sym typeface="Calibri"/>
              </a:rPr>
              <a:t>SUSTAINABLE DEVELOPMENT GOALS</a:t>
            </a:r>
          </a:p>
        </p:txBody>
      </p:sp>
      <p:pic>
        <p:nvPicPr>
          <p:cNvPr id="8" name="Picture 2" descr="http://www.sos-childrensvillages.org/getmedia/456b6503-471a-4221-83b2-c1b59e313b80/SDGs.jpg?width=599&amp;height=337&amp;ext=.jpg&amp;maxsidesize=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8315" y="893445"/>
            <a:ext cx="3423285" cy="19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5422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80" name="Shape 280"/>
          <p:cNvSpPr txBox="1"/>
          <p:nvPr/>
        </p:nvSpPr>
        <p:spPr>
          <a:xfrm>
            <a:off x="482600" y="138670"/>
            <a:ext cx="8247063" cy="5842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800">
                <a:solidFill>
                  <a:schemeClr val="lt1"/>
                </a:solidFill>
                <a:latin typeface="Calibri"/>
                <a:ea typeface="Calibri"/>
                <a:cs typeface="Calibri"/>
                <a:sym typeface="Calibri"/>
              </a:rPr>
              <a:t> </a:t>
            </a:r>
          </a:p>
        </p:txBody>
      </p:sp>
      <p:sp>
        <p:nvSpPr>
          <p:cNvPr id="281" name="Shape 281"/>
          <p:cNvSpPr txBox="1"/>
          <p:nvPr/>
        </p:nvSpPr>
        <p:spPr>
          <a:xfrm>
            <a:off x="0" y="447000"/>
            <a:ext cx="9135600" cy="696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dirty="0">
                <a:solidFill>
                  <a:schemeClr val="dk1"/>
                </a:solidFill>
                <a:latin typeface="Raleway"/>
                <a:ea typeface="Raleway"/>
                <a:cs typeface="Raleway"/>
                <a:sym typeface="Raleway"/>
              </a:rPr>
              <a:t>Education increases economic </a:t>
            </a:r>
            <a:r>
              <a:rPr lang="en-US" sz="2600" b="1" dirty="0" smtClean="0">
                <a:solidFill>
                  <a:schemeClr val="dk1"/>
                </a:solidFill>
                <a:latin typeface="Raleway"/>
                <a:ea typeface="Raleway"/>
                <a:cs typeface="Raleway"/>
                <a:sym typeface="Raleway"/>
              </a:rPr>
              <a:t>growth</a:t>
            </a:r>
            <a:endParaRPr lang="en-US" sz="2600" b="1" dirty="0">
              <a:solidFill>
                <a:schemeClr val="dk1"/>
              </a:solidFill>
              <a:latin typeface="Raleway"/>
              <a:ea typeface="Raleway"/>
              <a:cs typeface="Raleway"/>
              <a:sym typeface="Raleway"/>
            </a:endParaRPr>
          </a:p>
        </p:txBody>
      </p:sp>
      <p:sp>
        <p:nvSpPr>
          <p:cNvPr id="283" name="Shape 283"/>
          <p:cNvSpPr txBox="1"/>
          <p:nvPr/>
        </p:nvSpPr>
        <p:spPr>
          <a:xfrm rot="-5400000">
            <a:off x="7445075" y="3852075"/>
            <a:ext cx="3000000" cy="3111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US" sz="800">
                <a:solidFill>
                  <a:srgbClr val="FFFFFF"/>
                </a:solidFill>
                <a:latin typeface="Raleway"/>
                <a:ea typeface="Raleway"/>
                <a:cs typeface="Raleway"/>
                <a:sym typeface="Raleway"/>
              </a:rPr>
              <a:t>Credit: AusAID</a:t>
            </a:r>
          </a:p>
        </p:txBody>
      </p:sp>
      <p:sp>
        <p:nvSpPr>
          <p:cNvPr id="9" name="Rectangle 8"/>
          <p:cNvSpPr/>
          <p:nvPr/>
        </p:nvSpPr>
        <p:spPr>
          <a:xfrm>
            <a:off x="21465" y="914400"/>
            <a:ext cx="8729663" cy="793458"/>
          </a:xfrm>
          <a:prstGeom prst="rect">
            <a:avLst/>
          </a:prstGeom>
          <a:solidFill>
            <a:srgbClr val="DEF1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buSzPct val="47826"/>
            </a:pPr>
            <a:r>
              <a:rPr lang="en-US" sz="2000" b="1" dirty="0" smtClean="0">
                <a:solidFill>
                  <a:schemeClr val="accent1">
                    <a:lumMod val="25000"/>
                  </a:schemeClr>
                </a:solidFill>
                <a:latin typeface="Raleway"/>
                <a:ea typeface="Raleway"/>
                <a:cs typeface="Raleway"/>
              </a:rPr>
              <a:t>If low income countries achieved universal upper secondary education by 2030, we’d lift 60 million out of poverty by 2050</a:t>
            </a:r>
            <a:endParaRPr lang="en-US" sz="2000" b="1" dirty="0">
              <a:solidFill>
                <a:schemeClr val="accent1">
                  <a:lumMod val="25000"/>
                </a:schemeClr>
              </a:solidFill>
              <a:latin typeface="Raleway"/>
              <a:ea typeface="Raleway"/>
              <a:cs typeface="Raleway"/>
            </a:endParaRPr>
          </a:p>
        </p:txBody>
      </p:sp>
      <p:sp>
        <p:nvSpPr>
          <p:cNvPr id="14" name="Shape 293"/>
          <p:cNvSpPr/>
          <p:nvPr/>
        </p:nvSpPr>
        <p:spPr>
          <a:xfrm>
            <a:off x="27662" y="-64394"/>
            <a:ext cx="3725457"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dirty="0">
                <a:solidFill>
                  <a:schemeClr val="lt1"/>
                </a:solidFill>
                <a:latin typeface="Raleway" panose="020B0003030101060003" pitchFamily="34" charset="0"/>
                <a:ea typeface="Calibri"/>
                <a:cs typeface="Calibri"/>
                <a:sym typeface="Calibri"/>
              </a:rPr>
              <a:t>PROSPERITY</a:t>
            </a:r>
          </a:p>
        </p:txBody>
      </p:sp>
      <p:graphicFrame>
        <p:nvGraphicFramePr>
          <p:cNvPr id="15" name="Chart 14"/>
          <p:cNvGraphicFramePr>
            <a:graphicFrameLocks/>
          </p:cNvGraphicFramePr>
          <p:nvPr>
            <p:extLst>
              <p:ext uri="{D42A27DB-BD31-4B8C-83A1-F6EECF244321}">
                <p14:modId xmlns:p14="http://schemas.microsoft.com/office/powerpoint/2010/main" val="3475772286"/>
              </p:ext>
            </p:extLst>
          </p:nvPr>
        </p:nvGraphicFramePr>
        <p:xfrm>
          <a:off x="73050" y="1905000"/>
          <a:ext cx="8872025" cy="4800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81"/>
          <p:cNvSpPr txBox="1"/>
          <p:nvPr/>
        </p:nvSpPr>
        <p:spPr>
          <a:xfrm>
            <a:off x="0" y="381000"/>
            <a:ext cx="9135600" cy="696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dirty="0">
                <a:solidFill>
                  <a:schemeClr val="dk1"/>
                </a:solidFill>
                <a:latin typeface="Raleway"/>
                <a:ea typeface="Raleway"/>
                <a:cs typeface="Raleway"/>
                <a:sym typeface="Raleway"/>
              </a:rPr>
              <a:t>Education increases economic </a:t>
            </a:r>
            <a:r>
              <a:rPr lang="en-US" sz="2600" b="1" dirty="0" smtClean="0">
                <a:solidFill>
                  <a:schemeClr val="dk1"/>
                </a:solidFill>
                <a:latin typeface="Raleway"/>
                <a:ea typeface="Raleway"/>
                <a:cs typeface="Raleway"/>
                <a:sym typeface="Raleway"/>
              </a:rPr>
              <a:t>growth that doesn’t leave anyone behind</a:t>
            </a:r>
            <a:endParaRPr lang="en-US" sz="2600" b="1" dirty="0">
              <a:solidFill>
                <a:schemeClr val="dk1"/>
              </a:solidFill>
              <a:latin typeface="Raleway"/>
              <a:ea typeface="Raleway"/>
              <a:cs typeface="Raleway"/>
              <a:sym typeface="Raleway"/>
            </a:endParaRPr>
          </a:p>
        </p:txBody>
      </p:sp>
      <p:sp>
        <p:nvSpPr>
          <p:cNvPr id="3" name="Rectangle 2"/>
          <p:cNvSpPr/>
          <p:nvPr/>
        </p:nvSpPr>
        <p:spPr>
          <a:xfrm>
            <a:off x="-4200" y="6172200"/>
            <a:ext cx="9144000" cy="662295"/>
          </a:xfrm>
          <a:prstGeom prst="rect">
            <a:avLst/>
          </a:prstGeom>
          <a:solidFill>
            <a:srgbClr val="DEF1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buSzPct val="47826"/>
            </a:pPr>
            <a:r>
              <a:rPr lang="en-US" sz="2000" b="1" dirty="0">
                <a:solidFill>
                  <a:schemeClr val="accent1">
                    <a:lumMod val="25000"/>
                  </a:schemeClr>
                </a:solidFill>
                <a:latin typeface="Raleway"/>
                <a:ea typeface="Raleway"/>
                <a:cs typeface="Raleway"/>
                <a:sym typeface="Calibri"/>
              </a:rPr>
              <a:t>If workers from rich and poor backgrounds had the same education, working poverty among the poor would be reduced by 39%</a:t>
            </a:r>
            <a:endParaRPr lang="en-US" sz="2000" b="1" dirty="0">
              <a:solidFill>
                <a:schemeClr val="accent1">
                  <a:lumMod val="25000"/>
                </a:schemeClr>
              </a:solidFill>
              <a:latin typeface="Raleway"/>
              <a:ea typeface="Raleway"/>
              <a:cs typeface="Raleway"/>
              <a:sym typeface="Raleway"/>
            </a:endParaRPr>
          </a:p>
        </p:txBody>
      </p:sp>
      <p:sp>
        <p:nvSpPr>
          <p:cNvPr id="7" name="Shape 293"/>
          <p:cNvSpPr/>
          <p:nvPr/>
        </p:nvSpPr>
        <p:spPr>
          <a:xfrm>
            <a:off x="27662" y="-64394"/>
            <a:ext cx="3725457"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dirty="0">
                <a:solidFill>
                  <a:schemeClr val="lt1"/>
                </a:solidFill>
                <a:latin typeface="Raleway" panose="020B0003030101060003" pitchFamily="34" charset="0"/>
                <a:ea typeface="Calibri"/>
                <a:cs typeface="Calibri"/>
                <a:sym typeface="Calibri"/>
              </a:rPr>
              <a:t>PROSPERITY</a:t>
            </a:r>
          </a:p>
        </p:txBody>
      </p:sp>
      <p:graphicFrame>
        <p:nvGraphicFramePr>
          <p:cNvPr id="8" name="Chart 7"/>
          <p:cNvGraphicFramePr>
            <a:graphicFrameLocks/>
          </p:cNvGraphicFramePr>
          <p:nvPr>
            <p:extLst>
              <p:ext uri="{D42A27DB-BD31-4B8C-83A1-F6EECF244321}">
                <p14:modId xmlns:p14="http://schemas.microsoft.com/office/powerpoint/2010/main" val="3783143540"/>
              </p:ext>
            </p:extLst>
          </p:nvPr>
        </p:nvGraphicFramePr>
        <p:xfrm>
          <a:off x="914400" y="1447800"/>
          <a:ext cx="7848600" cy="447198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rot="16200000">
            <a:off x="-1518662" y="3223608"/>
            <a:ext cx="3951725" cy="400110"/>
          </a:xfrm>
          <a:prstGeom prst="rect">
            <a:avLst/>
          </a:prstGeom>
          <a:solidFill>
            <a:schemeClr val="accent3">
              <a:lumMod val="85000"/>
            </a:schemeClr>
          </a:solidFill>
          <a:ln>
            <a:solidFill>
              <a:schemeClr val="accent1"/>
            </a:solidFill>
          </a:ln>
        </p:spPr>
        <p:txBody>
          <a:bodyPr wrap="square" rtlCol="0">
            <a:spAutoFit/>
          </a:bodyPr>
          <a:lstStyle/>
          <a:p>
            <a:r>
              <a:rPr lang="en-US" sz="2000" b="1" dirty="0" smtClean="0">
                <a:latin typeface="Raleway" panose="020B0003030101060003" pitchFamily="34" charset="0"/>
              </a:rPr>
              <a:t>Percentage in working poverty</a:t>
            </a:r>
            <a:endParaRPr lang="en-US" sz="2000" b="1" dirty="0">
              <a:latin typeface="Raleway" panose="020B0003030101060003" pitchFamily="34" charset="0"/>
            </a:endParaRPr>
          </a:p>
        </p:txBody>
      </p:sp>
    </p:spTree>
    <p:extLst>
      <p:ext uri="{BB962C8B-B14F-4D97-AF65-F5344CB8AC3E}">
        <p14:creationId xmlns:p14="http://schemas.microsoft.com/office/powerpoint/2010/main" val="42185488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Shape 290"/>
          <p:cNvPicPr preferRelativeResize="0"/>
          <p:nvPr/>
        </p:nvPicPr>
        <p:blipFill>
          <a:blip r:embed="rId3">
            <a:alphaModFix/>
          </a:blip>
          <a:stretch>
            <a:fillRect/>
          </a:stretch>
        </p:blipFill>
        <p:spPr>
          <a:xfrm>
            <a:off x="0" y="1219200"/>
            <a:ext cx="9167611" cy="5638799"/>
          </a:xfrm>
          <a:prstGeom prst="rect">
            <a:avLst/>
          </a:prstGeom>
          <a:noFill/>
          <a:ln>
            <a:noFill/>
          </a:ln>
        </p:spPr>
      </p:pic>
      <p:sp>
        <p:nvSpPr>
          <p:cNvPr id="291" name="Shape 291"/>
          <p:cNvSpPr txBox="1"/>
          <p:nvPr/>
        </p:nvSpPr>
        <p:spPr>
          <a:xfrm>
            <a:off x="0" y="381000"/>
            <a:ext cx="9135600" cy="838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dirty="0" smtClean="0">
                <a:solidFill>
                  <a:schemeClr val="dk1"/>
                </a:solidFill>
                <a:latin typeface="Raleway" panose="020B0003030101060003" pitchFamily="34" charset="0"/>
              </a:rPr>
              <a:t>Education </a:t>
            </a:r>
            <a:r>
              <a:rPr lang="en-US" sz="2600" b="1" dirty="0">
                <a:solidFill>
                  <a:schemeClr val="dk1"/>
                </a:solidFill>
                <a:latin typeface="Raleway" panose="020B0003030101060003" pitchFamily="34" charset="0"/>
              </a:rPr>
              <a:t>systems </a:t>
            </a:r>
            <a:r>
              <a:rPr lang="en-US" sz="2600" b="1" dirty="0" smtClean="0">
                <a:solidFill>
                  <a:schemeClr val="dk1"/>
                </a:solidFill>
                <a:latin typeface="Raleway" panose="020B0003030101060003" pitchFamily="34" charset="0"/>
              </a:rPr>
              <a:t>must be better aligned </a:t>
            </a:r>
            <a:br>
              <a:rPr lang="en-US" sz="2600" b="1" dirty="0" smtClean="0">
                <a:solidFill>
                  <a:schemeClr val="dk1"/>
                </a:solidFill>
                <a:latin typeface="Raleway" panose="020B0003030101060003" pitchFamily="34" charset="0"/>
              </a:rPr>
            </a:br>
            <a:r>
              <a:rPr lang="en-US" sz="2600" b="1" dirty="0" smtClean="0">
                <a:solidFill>
                  <a:schemeClr val="dk1"/>
                </a:solidFill>
                <a:latin typeface="Raleway" panose="020B0003030101060003" pitchFamily="34" charset="0"/>
              </a:rPr>
              <a:t>with shifting </a:t>
            </a:r>
            <a:r>
              <a:rPr lang="en-US" sz="2600" b="1" dirty="0" err="1" smtClean="0">
                <a:solidFill>
                  <a:schemeClr val="dk1"/>
                </a:solidFill>
                <a:latin typeface="Raleway" panose="020B0003030101060003" pitchFamily="34" charset="0"/>
              </a:rPr>
              <a:t>labour</a:t>
            </a:r>
            <a:r>
              <a:rPr lang="en-US" sz="2600" b="1" dirty="0" smtClean="0">
                <a:solidFill>
                  <a:schemeClr val="dk1"/>
                </a:solidFill>
                <a:latin typeface="Raleway" panose="020B0003030101060003" pitchFamily="34" charset="0"/>
              </a:rPr>
              <a:t> markets</a:t>
            </a:r>
            <a:endParaRPr lang="en-US" sz="2600" b="1" dirty="0">
              <a:solidFill>
                <a:schemeClr val="dk1"/>
              </a:solidFill>
              <a:latin typeface="Raleway" panose="020B0003030101060003" pitchFamily="34" charset="0"/>
            </a:endParaRPr>
          </a:p>
        </p:txBody>
      </p:sp>
      <p:sp>
        <p:nvSpPr>
          <p:cNvPr id="293" name="Shape 293"/>
          <p:cNvSpPr/>
          <p:nvPr/>
        </p:nvSpPr>
        <p:spPr>
          <a:xfrm>
            <a:off x="27662" y="-64394"/>
            <a:ext cx="3725457"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dirty="0">
                <a:solidFill>
                  <a:schemeClr val="lt1"/>
                </a:solidFill>
                <a:latin typeface="Raleway" panose="020B0003030101060003" pitchFamily="34" charset="0"/>
                <a:ea typeface="Calibri"/>
                <a:cs typeface="Calibri"/>
                <a:sym typeface="Calibri"/>
              </a:rPr>
              <a:t>PROSPERITY</a:t>
            </a:r>
          </a:p>
        </p:txBody>
      </p:sp>
      <p:sp>
        <p:nvSpPr>
          <p:cNvPr id="294" name="Shape 294"/>
          <p:cNvSpPr txBox="1"/>
          <p:nvPr/>
        </p:nvSpPr>
        <p:spPr>
          <a:xfrm rot="-5400000">
            <a:off x="7480050" y="5177049"/>
            <a:ext cx="3000000" cy="3111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US" sz="800" dirty="0">
                <a:solidFill>
                  <a:srgbClr val="FFFFFF"/>
                </a:solidFill>
                <a:latin typeface="Raleway"/>
                <a:ea typeface="Raleway"/>
                <a:cs typeface="Raleway"/>
                <a:sym typeface="Raleway"/>
              </a:rPr>
              <a:t>Credit: </a:t>
            </a:r>
            <a:r>
              <a:rPr lang="en-US" sz="800" dirty="0" err="1">
                <a:solidFill>
                  <a:srgbClr val="FFFFFF"/>
                </a:solidFill>
                <a:latin typeface="Raleway"/>
                <a:ea typeface="Raleway"/>
                <a:cs typeface="Raleway"/>
                <a:sym typeface="Raleway"/>
              </a:rPr>
              <a:t>Nugroho</a:t>
            </a:r>
            <a:r>
              <a:rPr lang="en-US" sz="800" dirty="0">
                <a:solidFill>
                  <a:srgbClr val="FFFFFF"/>
                </a:solidFill>
                <a:latin typeface="Raleway"/>
                <a:ea typeface="Raleway"/>
                <a:cs typeface="Raleway"/>
                <a:sym typeface="Raleway"/>
              </a:rPr>
              <a:t> </a:t>
            </a:r>
            <a:r>
              <a:rPr lang="en-US" sz="800" dirty="0" err="1">
                <a:solidFill>
                  <a:srgbClr val="FFFFFF"/>
                </a:solidFill>
                <a:latin typeface="Raleway"/>
                <a:ea typeface="Raleway"/>
                <a:cs typeface="Raleway"/>
                <a:sym typeface="Raleway"/>
              </a:rPr>
              <a:t>Nurdikiawan</a:t>
            </a:r>
            <a:r>
              <a:rPr lang="en-US" sz="800" dirty="0">
                <a:solidFill>
                  <a:srgbClr val="FFFFFF"/>
                </a:solidFill>
                <a:latin typeface="Raleway"/>
                <a:ea typeface="Raleway"/>
                <a:cs typeface="Raleway"/>
                <a:sym typeface="Raleway"/>
              </a:rPr>
              <a:t> </a:t>
            </a:r>
            <a:r>
              <a:rPr lang="en-US" sz="800" dirty="0" err="1">
                <a:solidFill>
                  <a:srgbClr val="FFFFFF"/>
                </a:solidFill>
                <a:latin typeface="Raleway"/>
                <a:ea typeface="Raleway"/>
                <a:cs typeface="Raleway"/>
                <a:sym typeface="Raleway"/>
              </a:rPr>
              <a:t>Sunjoyo</a:t>
            </a:r>
            <a:r>
              <a:rPr lang="en-US" sz="800" dirty="0">
                <a:solidFill>
                  <a:srgbClr val="FFFFFF"/>
                </a:solidFill>
                <a:latin typeface="Raleway"/>
                <a:ea typeface="Raleway"/>
                <a:cs typeface="Raleway"/>
                <a:sym typeface="Raleway"/>
              </a:rPr>
              <a:t> / World Bank</a:t>
            </a:r>
          </a:p>
        </p:txBody>
      </p:sp>
      <p:sp>
        <p:nvSpPr>
          <p:cNvPr id="7" name="Rectangle 6"/>
          <p:cNvSpPr/>
          <p:nvPr/>
        </p:nvSpPr>
        <p:spPr>
          <a:xfrm>
            <a:off x="1" y="5715000"/>
            <a:ext cx="6621000" cy="807225"/>
          </a:xfrm>
          <a:prstGeom prst="rect">
            <a:avLst/>
          </a:prstGeom>
          <a:solidFill>
            <a:srgbClr val="DEF1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buSzPct val="64705"/>
            </a:pPr>
            <a:r>
              <a:rPr lang="en-US" sz="2000" b="1" dirty="0" smtClean="0">
                <a:solidFill>
                  <a:schemeClr val="accent1">
                    <a:lumMod val="25000"/>
                  </a:schemeClr>
                </a:solidFill>
                <a:latin typeface="Raleway"/>
                <a:ea typeface="Raleway"/>
                <a:cs typeface="Raleway"/>
                <a:sym typeface="Raleway"/>
              </a:rPr>
              <a:t>By </a:t>
            </a:r>
            <a:r>
              <a:rPr lang="en-US" sz="2000" b="1" dirty="0">
                <a:solidFill>
                  <a:schemeClr val="accent1">
                    <a:lumMod val="25000"/>
                  </a:schemeClr>
                </a:solidFill>
                <a:latin typeface="Raleway"/>
                <a:ea typeface="Raleway"/>
                <a:cs typeface="Raleway"/>
                <a:sym typeface="Raleway"/>
              </a:rPr>
              <a:t>2020 the world could have </a:t>
            </a:r>
            <a:r>
              <a:rPr lang="en-US" sz="2000" b="1" dirty="0" smtClean="0">
                <a:solidFill>
                  <a:schemeClr val="accent1">
                    <a:lumMod val="25000"/>
                  </a:schemeClr>
                </a:solidFill>
                <a:latin typeface="Raleway"/>
                <a:ea typeface="Raleway"/>
                <a:cs typeface="Raleway"/>
                <a:sym typeface="Raleway"/>
              </a:rPr>
              <a:t>40 </a:t>
            </a:r>
            <a:r>
              <a:rPr lang="en-US" sz="2000" b="1" dirty="0">
                <a:solidFill>
                  <a:schemeClr val="accent1">
                    <a:lumMod val="25000"/>
                  </a:schemeClr>
                </a:solidFill>
                <a:latin typeface="Raleway"/>
                <a:ea typeface="Raleway"/>
                <a:cs typeface="Raleway"/>
                <a:sym typeface="Raleway"/>
              </a:rPr>
              <a:t>million too few workers with tertiary education, relative to </a:t>
            </a:r>
            <a:r>
              <a:rPr lang="en-US" sz="2000" b="1" dirty="0" smtClean="0">
                <a:solidFill>
                  <a:schemeClr val="accent1">
                    <a:lumMod val="25000"/>
                  </a:schemeClr>
                </a:solidFill>
                <a:latin typeface="Raleway"/>
                <a:ea typeface="Raleway"/>
                <a:cs typeface="Raleway"/>
                <a:sym typeface="Raleway"/>
              </a:rPr>
              <a:t>demand</a:t>
            </a:r>
            <a:endParaRPr lang="en-US" sz="2000" b="1" dirty="0">
              <a:solidFill>
                <a:schemeClr val="accent1">
                  <a:lumMod val="25000"/>
                </a:schemeClr>
              </a:solidFill>
              <a:latin typeface="Raleway"/>
              <a:ea typeface="Raleway"/>
              <a:cs typeface="Raleway"/>
              <a:sym typeface="Raleway"/>
            </a:endParaRPr>
          </a:p>
        </p:txBody>
      </p:sp>
    </p:spTree>
    <p:extLst>
      <p:ext uri="{BB962C8B-B14F-4D97-AF65-F5344CB8AC3E}">
        <p14:creationId xmlns:p14="http://schemas.microsoft.com/office/powerpoint/2010/main" val="39379964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ape 379" descr="25761066484_4065aec7b6_o.jpg"/>
          <p:cNvPicPr preferRelativeResize="0"/>
          <p:nvPr/>
        </p:nvPicPr>
        <p:blipFill rotWithShape="1">
          <a:blip r:embed="rId3">
            <a:alphaModFix/>
          </a:blip>
          <a:srcRect l="6995" t="13268" r="3593" b="9739"/>
          <a:stretch/>
        </p:blipFill>
        <p:spPr>
          <a:xfrm>
            <a:off x="457200" y="1447800"/>
            <a:ext cx="8686800" cy="5422034"/>
          </a:xfrm>
          <a:prstGeom prst="rect">
            <a:avLst/>
          </a:prstGeom>
          <a:noFill/>
          <a:ln>
            <a:noFill/>
          </a:ln>
        </p:spPr>
      </p:pic>
      <p:sp>
        <p:nvSpPr>
          <p:cNvPr id="4" name="Shape 382"/>
          <p:cNvSpPr/>
          <p:nvPr/>
        </p:nvSpPr>
        <p:spPr>
          <a:xfrm>
            <a:off x="457200" y="449700"/>
            <a:ext cx="8709300" cy="769500"/>
          </a:xfrm>
          <a:prstGeom prst="rect">
            <a:avLst/>
          </a:prstGeom>
          <a:noFill/>
          <a:ln>
            <a:noFill/>
          </a:ln>
        </p:spPr>
        <p:txBody>
          <a:bodyPr lIns="91425" tIns="45700" rIns="91425" bIns="45700" anchor="t" anchorCtr="0">
            <a:noAutofit/>
          </a:bodyPr>
          <a:lstStyle/>
          <a:p>
            <a:pPr marL="0" marR="0" lvl="0" indent="0" rtl="0">
              <a:spcBef>
                <a:spcPts val="0"/>
              </a:spcBef>
              <a:spcAft>
                <a:spcPts val="0"/>
              </a:spcAft>
              <a:buSzPct val="25000"/>
              <a:buNone/>
            </a:pPr>
            <a:r>
              <a:rPr lang="en-US" sz="2600" b="1" dirty="0">
                <a:solidFill>
                  <a:srgbClr val="000000"/>
                </a:solidFill>
                <a:latin typeface="Raleway"/>
                <a:ea typeface="Raleway"/>
                <a:cs typeface="Raleway"/>
                <a:sym typeface="Raleway"/>
              </a:rPr>
              <a:t>Progress in health, nutrition and gender equality </a:t>
            </a:r>
            <a:r>
              <a:rPr lang="en-US" sz="2600" b="1" dirty="0" smtClean="0">
                <a:solidFill>
                  <a:srgbClr val="000000"/>
                </a:solidFill>
                <a:latin typeface="Raleway"/>
                <a:ea typeface="Raleway"/>
                <a:cs typeface="Raleway"/>
                <a:sym typeface="Raleway"/>
              </a:rPr>
              <a:t/>
            </a:r>
            <a:br>
              <a:rPr lang="en-US" sz="2600" b="1" dirty="0" smtClean="0">
                <a:solidFill>
                  <a:srgbClr val="000000"/>
                </a:solidFill>
                <a:latin typeface="Raleway"/>
                <a:ea typeface="Raleway"/>
                <a:cs typeface="Raleway"/>
                <a:sym typeface="Raleway"/>
              </a:rPr>
            </a:br>
            <a:r>
              <a:rPr lang="en-US" sz="2600" b="1" dirty="0" smtClean="0">
                <a:solidFill>
                  <a:srgbClr val="000000"/>
                </a:solidFill>
                <a:latin typeface="Raleway"/>
                <a:ea typeface="Raleway"/>
                <a:cs typeface="Raleway"/>
                <a:sym typeface="Raleway"/>
              </a:rPr>
              <a:t>is </a:t>
            </a:r>
            <a:r>
              <a:rPr lang="en-US" sz="2600" b="1" dirty="0">
                <a:solidFill>
                  <a:srgbClr val="000000"/>
                </a:solidFill>
                <a:latin typeface="Raleway"/>
                <a:ea typeface="Raleway"/>
                <a:cs typeface="Raleway"/>
                <a:sym typeface="Raleway"/>
              </a:rPr>
              <a:t>inextricably linked with progress in </a:t>
            </a:r>
            <a:r>
              <a:rPr lang="en-US" sz="2600" b="1" dirty="0" smtClean="0">
                <a:solidFill>
                  <a:srgbClr val="000000"/>
                </a:solidFill>
                <a:latin typeface="Raleway"/>
                <a:ea typeface="Raleway"/>
                <a:cs typeface="Raleway"/>
                <a:sym typeface="Raleway"/>
              </a:rPr>
              <a:t>education</a:t>
            </a:r>
            <a:endParaRPr lang="en-US" sz="2600" b="1" dirty="0">
              <a:solidFill>
                <a:srgbClr val="000000"/>
              </a:solidFill>
              <a:latin typeface="Raleway"/>
              <a:ea typeface="Raleway"/>
              <a:cs typeface="Raleway"/>
              <a:sym typeface="Raleway"/>
            </a:endParaRPr>
          </a:p>
        </p:txBody>
      </p:sp>
      <p:sp>
        <p:nvSpPr>
          <p:cNvPr id="5" name="Rectangle 4"/>
          <p:cNvSpPr/>
          <p:nvPr/>
        </p:nvSpPr>
        <p:spPr>
          <a:xfrm>
            <a:off x="6491731" y="1828800"/>
            <a:ext cx="1346198" cy="3135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4423" y="1447800"/>
            <a:ext cx="2427133" cy="546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5539" y="5638801"/>
            <a:ext cx="552385" cy="552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1798" y="5638800"/>
            <a:ext cx="552385" cy="552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9422" y="5638801"/>
            <a:ext cx="547000" cy="543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5538" y="6196170"/>
            <a:ext cx="566259" cy="566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81798" y="6191185"/>
            <a:ext cx="567624" cy="564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34183" y="6191186"/>
            <a:ext cx="553401" cy="55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5943600" y="4419600"/>
            <a:ext cx="2057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823941" y="2767485"/>
            <a:ext cx="332399" cy="4090515"/>
          </a:xfrm>
          <a:prstGeom prst="rect">
            <a:avLst/>
          </a:prstGeom>
        </p:spPr>
        <p:txBody>
          <a:bodyPr vert="vert270" wrap="square">
            <a:spAutoFit/>
          </a:bodyPr>
          <a:lstStyle/>
          <a:p>
            <a:pPr>
              <a:lnSpc>
                <a:spcPct val="120000"/>
              </a:lnSpc>
            </a:pPr>
            <a:r>
              <a:rPr lang="en-GB" sz="800" dirty="0" smtClean="0">
                <a:solidFill>
                  <a:srgbClr val="FFFFFF"/>
                </a:solidFill>
                <a:latin typeface="Raleway"/>
                <a:ea typeface="Raleway"/>
                <a:cs typeface="Raleway"/>
              </a:rPr>
              <a:t>Credit: Nicolas </a:t>
            </a:r>
            <a:r>
              <a:rPr lang="en-GB" sz="800" dirty="0">
                <a:solidFill>
                  <a:srgbClr val="FFFFFF"/>
                </a:solidFill>
                <a:latin typeface="Raleway"/>
                <a:ea typeface="Raleway"/>
                <a:cs typeface="Raleway"/>
              </a:rPr>
              <a:t>Axelrod / </a:t>
            </a:r>
            <a:r>
              <a:rPr lang="en-GB" sz="800" dirty="0" err="1">
                <a:solidFill>
                  <a:srgbClr val="FFFFFF"/>
                </a:solidFill>
                <a:latin typeface="Raleway"/>
                <a:ea typeface="Raleway"/>
                <a:cs typeface="Raleway"/>
              </a:rPr>
              <a:t>Ruom</a:t>
            </a:r>
            <a:r>
              <a:rPr lang="en-GB" sz="800" dirty="0">
                <a:solidFill>
                  <a:srgbClr val="FFFFFF"/>
                </a:solidFill>
                <a:latin typeface="Raleway"/>
                <a:ea typeface="Raleway"/>
                <a:cs typeface="Raleway"/>
              </a:rPr>
              <a:t> for UNFPA</a:t>
            </a:r>
          </a:p>
        </p:txBody>
      </p:sp>
    </p:spTree>
    <p:extLst>
      <p:ext uri="{BB962C8B-B14F-4D97-AF65-F5344CB8AC3E}">
        <p14:creationId xmlns:p14="http://schemas.microsoft.com/office/powerpoint/2010/main" val="32193105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1026" name="Picture 2" descr="D:\k_redman\Documents\Downloads\9898105815_c0abce67fb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527" r="2038"/>
          <a:stretch/>
        </p:blipFill>
        <p:spPr bwMode="auto">
          <a:xfrm>
            <a:off x="-37564" y="1017431"/>
            <a:ext cx="9181564" cy="5840569"/>
          </a:xfrm>
          <a:prstGeom prst="rect">
            <a:avLst/>
          </a:prstGeom>
          <a:noFill/>
          <a:extLst>
            <a:ext uri="{909E8E84-426E-40DD-AFC4-6F175D3DCCD1}">
              <a14:hiddenFill xmlns:a14="http://schemas.microsoft.com/office/drawing/2010/main">
                <a:solidFill>
                  <a:srgbClr val="FFFFFF"/>
                </a:solidFill>
              </a14:hiddenFill>
            </a:ext>
          </a:extLst>
        </p:spPr>
      </p:pic>
      <p:sp>
        <p:nvSpPr>
          <p:cNvPr id="425" name="Shape 425"/>
          <p:cNvSpPr txBox="1"/>
          <p:nvPr/>
        </p:nvSpPr>
        <p:spPr>
          <a:xfrm>
            <a:off x="0" y="457200"/>
            <a:ext cx="9144000" cy="665399"/>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Arial"/>
              <a:buNone/>
            </a:pPr>
            <a:r>
              <a:rPr lang="en-US" sz="2600" b="1" dirty="0">
                <a:solidFill>
                  <a:schemeClr val="dk1"/>
                </a:solidFill>
                <a:latin typeface="Raleway" panose="020B0003030101060003" pitchFamily="34" charset="0"/>
                <a:ea typeface="Calibri"/>
                <a:cs typeface="Calibri"/>
                <a:sym typeface="Calibri"/>
              </a:rPr>
              <a:t>Educating women is </a:t>
            </a:r>
            <a:r>
              <a:rPr lang="en-US" sz="2600" b="1" dirty="0" smtClean="0">
                <a:solidFill>
                  <a:schemeClr val="dk1"/>
                </a:solidFill>
                <a:latin typeface="Raleway" panose="020B0003030101060003" pitchFamily="34" charset="0"/>
                <a:ea typeface="Calibri"/>
                <a:cs typeface="Calibri"/>
                <a:sym typeface="Calibri"/>
              </a:rPr>
              <a:t>at the </a:t>
            </a:r>
            <a:r>
              <a:rPr lang="en-US" sz="2600" b="1" dirty="0">
                <a:solidFill>
                  <a:schemeClr val="dk1"/>
                </a:solidFill>
                <a:latin typeface="Raleway" panose="020B0003030101060003" pitchFamily="34" charset="0"/>
                <a:ea typeface="Calibri"/>
                <a:cs typeface="Calibri"/>
                <a:sym typeface="Calibri"/>
              </a:rPr>
              <a:t>heart of social development</a:t>
            </a:r>
          </a:p>
        </p:txBody>
      </p:sp>
      <p:sp>
        <p:nvSpPr>
          <p:cNvPr id="428" name="Shape 428"/>
          <p:cNvSpPr txBox="1"/>
          <p:nvPr/>
        </p:nvSpPr>
        <p:spPr>
          <a:xfrm rot="-5400000">
            <a:off x="7104450" y="3783815"/>
            <a:ext cx="3771300"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1" dirty="0">
                <a:solidFill>
                  <a:schemeClr val="lt1"/>
                </a:solidFill>
                <a:latin typeface="Raleway"/>
                <a:ea typeface="Raleway"/>
                <a:cs typeface="Raleway"/>
                <a:sym typeface="Raleway"/>
              </a:rPr>
              <a:t>Credit: Fernanda Pineda, </a:t>
            </a:r>
            <a:r>
              <a:rPr lang="en-US" sz="800" b="1" dirty="0" err="1">
                <a:solidFill>
                  <a:schemeClr val="lt1"/>
                </a:solidFill>
                <a:latin typeface="Raleway"/>
                <a:ea typeface="Raleway"/>
                <a:cs typeface="Raleway"/>
                <a:sym typeface="Raleway"/>
              </a:rPr>
              <a:t>USAid</a:t>
            </a:r>
            <a:endParaRPr lang="en-US" sz="800" b="1" dirty="0">
              <a:solidFill>
                <a:schemeClr val="lt1"/>
              </a:solidFill>
              <a:latin typeface="Raleway"/>
              <a:ea typeface="Raleway"/>
              <a:cs typeface="Raleway"/>
              <a:sym typeface="Raleway"/>
            </a:endParaRPr>
          </a:p>
        </p:txBody>
      </p:sp>
      <p:sp>
        <p:nvSpPr>
          <p:cNvPr id="430" name="Shape 430"/>
          <p:cNvSpPr/>
          <p:nvPr/>
        </p:nvSpPr>
        <p:spPr>
          <a:xfrm>
            <a:off x="0" y="-59500"/>
            <a:ext cx="9799200" cy="523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SzPct val="25000"/>
              <a:buNone/>
            </a:pPr>
            <a:r>
              <a:rPr lang="en-US" sz="2800" b="1" dirty="0" smtClean="0">
                <a:solidFill>
                  <a:schemeClr val="lt1"/>
                </a:solidFill>
                <a:latin typeface="Raleway" panose="020B0003030101060003" pitchFamily="34" charset="0"/>
                <a:ea typeface="Calibri"/>
                <a:cs typeface="Calibri"/>
                <a:sym typeface="Calibri"/>
              </a:rPr>
              <a:t>PEOPLE</a:t>
            </a:r>
            <a:endParaRPr lang="en-US" sz="2800" b="1" dirty="0">
              <a:solidFill>
                <a:schemeClr val="lt1"/>
              </a:solidFill>
              <a:latin typeface="Raleway" panose="020B0003030101060003" pitchFamily="34" charset="0"/>
              <a:ea typeface="Calibri"/>
              <a:cs typeface="Calibri"/>
              <a:sym typeface="Calibri"/>
            </a:endParaRPr>
          </a:p>
        </p:txBody>
      </p:sp>
      <p:sp>
        <p:nvSpPr>
          <p:cNvPr id="9" name="Rectangle 8"/>
          <p:cNvSpPr/>
          <p:nvPr/>
        </p:nvSpPr>
        <p:spPr>
          <a:xfrm>
            <a:off x="-37566" y="5867400"/>
            <a:ext cx="9372601" cy="990600"/>
          </a:xfrm>
          <a:prstGeom prst="rect">
            <a:avLst/>
          </a:prstGeom>
          <a:solidFill>
            <a:srgbClr val="DEF1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buSzPct val="61111"/>
            </a:pPr>
            <a:r>
              <a:rPr lang="en-US" sz="2000" b="1" dirty="0" smtClean="0">
                <a:solidFill>
                  <a:schemeClr val="accent1">
                    <a:lumMod val="25000"/>
                  </a:schemeClr>
                </a:solidFill>
                <a:latin typeface="Raleway"/>
                <a:ea typeface="Raleway"/>
                <a:cs typeface="Raleway"/>
                <a:sym typeface="Raleway"/>
              </a:rPr>
              <a:t>If women in sub-Saharan Africa achieved universal upper secondary education by 2030, it would prevent 3.5 million child deaths in 2050-60</a:t>
            </a:r>
            <a:endParaRPr lang="en-US" sz="2000" b="1" dirty="0">
              <a:solidFill>
                <a:schemeClr val="accent1">
                  <a:lumMod val="25000"/>
                </a:schemeClr>
              </a:solidFill>
              <a:latin typeface="Raleway"/>
              <a:ea typeface="Raleway"/>
              <a:cs typeface="Raleway"/>
              <a:sym typeface="Raleway"/>
            </a:endParaRPr>
          </a:p>
        </p:txBody>
      </p:sp>
    </p:spTree>
    <p:extLst>
      <p:ext uri="{BB962C8B-B14F-4D97-AF65-F5344CB8AC3E}">
        <p14:creationId xmlns:p14="http://schemas.microsoft.com/office/powerpoint/2010/main" val="26298111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Shape 435" descr="People 7.jpg"/>
          <p:cNvPicPr preferRelativeResize="0"/>
          <p:nvPr/>
        </p:nvPicPr>
        <p:blipFill rotWithShape="1">
          <a:blip r:embed="rId3">
            <a:alphaModFix/>
          </a:blip>
          <a:srcRect l="19985" t="1521" r="1" b="16680"/>
          <a:stretch/>
        </p:blipFill>
        <p:spPr>
          <a:xfrm>
            <a:off x="0" y="1411200"/>
            <a:ext cx="9135600" cy="5446800"/>
          </a:xfrm>
          <a:prstGeom prst="rect">
            <a:avLst/>
          </a:prstGeom>
          <a:noFill/>
          <a:ln>
            <a:noFill/>
          </a:ln>
        </p:spPr>
      </p:pic>
      <p:sp>
        <p:nvSpPr>
          <p:cNvPr id="436" name="Shape 436"/>
          <p:cNvSpPr txBox="1"/>
          <p:nvPr/>
        </p:nvSpPr>
        <p:spPr>
          <a:xfrm>
            <a:off x="0" y="457200"/>
            <a:ext cx="9135600" cy="954000"/>
          </a:xfrm>
          <a:prstGeom prst="rect">
            <a:avLst/>
          </a:prstGeom>
          <a:solidFill>
            <a:schemeClr val="lt1"/>
          </a:solidFill>
          <a:ln>
            <a:noFill/>
          </a:ln>
        </p:spPr>
        <p:txBody>
          <a:bodyPr lIns="91425" tIns="45700" rIns="91425" bIns="45700" anchor="t" anchorCtr="0">
            <a:noAutofit/>
          </a:bodyPr>
          <a:lstStyle/>
          <a:p>
            <a:pPr marL="0" indent="0">
              <a:buClr>
                <a:schemeClr val="dk1"/>
              </a:buClr>
              <a:buSzPct val="25000"/>
            </a:pPr>
            <a:r>
              <a:rPr lang="en-US" sz="2600" b="1" dirty="0">
                <a:solidFill>
                  <a:schemeClr val="dk1"/>
                </a:solidFill>
                <a:latin typeface="Raleway" panose="020B0003030101060003" pitchFamily="34" charset="0"/>
                <a:ea typeface="Calibri"/>
                <a:cs typeface="Calibri"/>
              </a:rPr>
              <a:t>Children need to be healthy and well-fed </a:t>
            </a:r>
            <a:r>
              <a:rPr lang="en-US" sz="2600" b="1" dirty="0" smtClean="0">
                <a:solidFill>
                  <a:schemeClr val="dk1"/>
                </a:solidFill>
                <a:latin typeface="Raleway" panose="020B0003030101060003" pitchFamily="34" charset="0"/>
                <a:ea typeface="Calibri"/>
                <a:cs typeface="Calibri"/>
              </a:rPr>
              <a:t>in </a:t>
            </a:r>
            <a:r>
              <a:rPr lang="en-US" sz="2600" b="1" dirty="0">
                <a:solidFill>
                  <a:schemeClr val="dk1"/>
                </a:solidFill>
                <a:latin typeface="Raleway" panose="020B0003030101060003" pitchFamily="34" charset="0"/>
                <a:ea typeface="Calibri"/>
                <a:cs typeface="Calibri"/>
              </a:rPr>
              <a:t>order to attend school and learn</a:t>
            </a:r>
          </a:p>
        </p:txBody>
      </p:sp>
      <p:sp>
        <p:nvSpPr>
          <p:cNvPr id="437" name="Shape 437"/>
          <p:cNvSpPr/>
          <p:nvPr/>
        </p:nvSpPr>
        <p:spPr>
          <a:xfrm>
            <a:off x="0" y="-46682"/>
            <a:ext cx="10242900"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dirty="0" smtClean="0">
                <a:solidFill>
                  <a:schemeClr val="lt1"/>
                </a:solidFill>
                <a:latin typeface="Raleway "/>
                <a:ea typeface="Calibri"/>
                <a:cs typeface="Calibri"/>
                <a:sym typeface="Calibri"/>
              </a:rPr>
              <a:t>PEOPLE </a:t>
            </a:r>
            <a:endParaRPr lang="en-US" sz="2800" b="1" dirty="0">
              <a:solidFill>
                <a:schemeClr val="lt1"/>
              </a:solidFill>
              <a:latin typeface="Raleway "/>
              <a:ea typeface="Calibri"/>
              <a:cs typeface="Calibri"/>
              <a:sym typeface="Calibri"/>
            </a:endParaRPr>
          </a:p>
        </p:txBody>
      </p:sp>
      <p:sp>
        <p:nvSpPr>
          <p:cNvPr id="438" name="Shape 438"/>
          <p:cNvSpPr txBox="1"/>
          <p:nvPr/>
        </p:nvSpPr>
        <p:spPr>
          <a:xfrm rot="-5400000">
            <a:off x="7118666" y="2507050"/>
            <a:ext cx="3771300"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1" dirty="0">
                <a:solidFill>
                  <a:schemeClr val="lt1"/>
                </a:solidFill>
                <a:latin typeface="Raleway"/>
                <a:ea typeface="Raleway"/>
                <a:cs typeface="Raleway"/>
                <a:sym typeface="Raleway"/>
              </a:rPr>
              <a:t>Credit: Eva-</a:t>
            </a:r>
            <a:r>
              <a:rPr lang="en-US" sz="800" b="1" dirty="0" err="1">
                <a:solidFill>
                  <a:schemeClr val="lt1"/>
                </a:solidFill>
                <a:latin typeface="Raleway"/>
                <a:ea typeface="Raleway"/>
                <a:cs typeface="Raleway"/>
                <a:sym typeface="Raleway"/>
              </a:rPr>
              <a:t>Lotta</a:t>
            </a:r>
            <a:r>
              <a:rPr lang="en-US" sz="800" b="1" dirty="0">
                <a:solidFill>
                  <a:schemeClr val="lt1"/>
                </a:solidFill>
                <a:latin typeface="Raleway"/>
                <a:ea typeface="Raleway"/>
                <a:cs typeface="Raleway"/>
                <a:sym typeface="Raleway"/>
              </a:rPr>
              <a:t> </a:t>
            </a:r>
            <a:r>
              <a:rPr lang="en-US" sz="800" b="1" dirty="0" err="1">
                <a:solidFill>
                  <a:schemeClr val="lt1"/>
                </a:solidFill>
                <a:latin typeface="Raleway"/>
                <a:ea typeface="Raleway"/>
                <a:cs typeface="Raleway"/>
                <a:sym typeface="Raleway"/>
              </a:rPr>
              <a:t>Jansson</a:t>
            </a:r>
            <a:endParaRPr lang="en-US" sz="800" b="1" dirty="0">
              <a:solidFill>
                <a:schemeClr val="lt1"/>
              </a:solidFill>
              <a:latin typeface="Raleway"/>
              <a:ea typeface="Raleway"/>
              <a:cs typeface="Raleway"/>
              <a:sym typeface="Raleway"/>
            </a:endParaRPr>
          </a:p>
        </p:txBody>
      </p:sp>
      <p:sp>
        <p:nvSpPr>
          <p:cNvPr id="14" name="Rectangle 13"/>
          <p:cNvSpPr/>
          <p:nvPr/>
        </p:nvSpPr>
        <p:spPr>
          <a:xfrm>
            <a:off x="5144066" y="4572000"/>
            <a:ext cx="4014150" cy="2133600"/>
          </a:xfrm>
          <a:prstGeom prst="rect">
            <a:avLst/>
          </a:prstGeom>
          <a:solidFill>
            <a:srgbClr val="DEF1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buSzPct val="61111"/>
            </a:pPr>
            <a:r>
              <a:rPr lang="en-US" sz="2000" b="1" dirty="0" smtClean="0">
                <a:solidFill>
                  <a:schemeClr val="accent1">
                    <a:lumMod val="25000"/>
                  </a:schemeClr>
                </a:solidFill>
                <a:latin typeface="Raleway"/>
                <a:ea typeface="Raleway"/>
                <a:cs typeface="Raleway"/>
                <a:sym typeface="Raleway"/>
              </a:rPr>
              <a:t>Meanwhile, it </a:t>
            </a:r>
            <a:r>
              <a:rPr lang="en-US" sz="2000" b="1" dirty="0">
                <a:solidFill>
                  <a:schemeClr val="accent1">
                    <a:lumMod val="25000"/>
                  </a:schemeClr>
                </a:solidFill>
                <a:latin typeface="Raleway"/>
                <a:ea typeface="Raleway"/>
                <a:cs typeface="Raleway"/>
                <a:sym typeface="Raleway"/>
              </a:rPr>
              <a:t>costs one tenth the amount to deliver simple health interventions through teachers, than through mobile health teams</a:t>
            </a:r>
          </a:p>
        </p:txBody>
      </p:sp>
    </p:spTree>
    <p:extLst>
      <p:ext uri="{BB962C8B-B14F-4D97-AF65-F5344CB8AC3E}">
        <p14:creationId xmlns:p14="http://schemas.microsoft.com/office/powerpoint/2010/main" val="22042376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1" name="Shape 301"/>
          <p:cNvSpPr txBox="1"/>
          <p:nvPr/>
        </p:nvSpPr>
        <p:spPr>
          <a:xfrm>
            <a:off x="4274621" y="4620832"/>
            <a:ext cx="184800" cy="7695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200" b="1">
              <a:solidFill>
                <a:srgbClr val="18415C"/>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p:txBody>
      </p:sp>
      <p:sp>
        <p:nvSpPr>
          <p:cNvPr id="302" name="Shape 302"/>
          <p:cNvSpPr txBox="1"/>
          <p:nvPr/>
        </p:nvSpPr>
        <p:spPr>
          <a:xfrm>
            <a:off x="484755" y="457200"/>
            <a:ext cx="8661300" cy="1007400"/>
          </a:xfrm>
          <a:prstGeom prst="rect">
            <a:avLst/>
          </a:prstGeom>
          <a:noFill/>
          <a:ln>
            <a:noFill/>
          </a:ln>
        </p:spPr>
        <p:txBody>
          <a:bodyPr lIns="91425" tIns="45700" rIns="91425" bIns="45700" anchor="t" anchorCtr="0">
            <a:noAutofit/>
          </a:bodyPr>
          <a:lstStyle/>
          <a:p>
            <a:pPr lvl="0">
              <a:buSzPct val="25000"/>
            </a:pPr>
            <a:r>
              <a:rPr lang="en-US" sz="2600" b="1" dirty="0" smtClean="0">
                <a:solidFill>
                  <a:schemeClr val="dk1"/>
                </a:solidFill>
                <a:latin typeface="Raleway" panose="020B0003030101060003" pitchFamily="34" charset="0"/>
              </a:rPr>
              <a:t>An inclusive education is </a:t>
            </a:r>
            <a:r>
              <a:rPr lang="en-US" sz="2600" b="1" dirty="0">
                <a:solidFill>
                  <a:schemeClr val="dk1"/>
                </a:solidFill>
                <a:latin typeface="Raleway" panose="020B0003030101060003" pitchFamily="34" charset="0"/>
              </a:rPr>
              <a:t>a powerful preventive tool </a:t>
            </a:r>
            <a:r>
              <a:rPr lang="en-US" sz="2600" b="1" dirty="0" smtClean="0">
                <a:solidFill>
                  <a:schemeClr val="dk1"/>
                </a:solidFill>
                <a:latin typeface="Raleway" panose="020B0003030101060003" pitchFamily="34" charset="0"/>
              </a:rPr>
              <a:t>and </a:t>
            </a:r>
            <a:r>
              <a:rPr lang="en-US" sz="2600" b="1" dirty="0">
                <a:solidFill>
                  <a:schemeClr val="dk1"/>
                </a:solidFill>
                <a:latin typeface="Raleway" panose="020B0003030101060003" pitchFamily="34" charset="0"/>
              </a:rPr>
              <a:t>antidote for </a:t>
            </a:r>
            <a:r>
              <a:rPr lang="en-US" sz="2600" b="1" dirty="0" smtClean="0">
                <a:solidFill>
                  <a:schemeClr val="dk1"/>
                </a:solidFill>
                <a:latin typeface="Raleway" panose="020B0003030101060003" pitchFamily="34" charset="0"/>
              </a:rPr>
              <a:t>violence </a:t>
            </a:r>
            <a:endParaRPr lang="en-US" sz="2600" b="1" dirty="0">
              <a:solidFill>
                <a:schemeClr val="dk1"/>
              </a:solidFill>
              <a:latin typeface="Raleway" panose="020B0003030101060003" pitchFamily="34" charset="0"/>
            </a:endParaRPr>
          </a:p>
        </p:txBody>
      </p:sp>
      <p:pic>
        <p:nvPicPr>
          <p:cNvPr id="303" name="Shape 303"/>
          <p:cNvPicPr preferRelativeResize="0"/>
          <p:nvPr/>
        </p:nvPicPr>
        <p:blipFill rotWithShape="1">
          <a:blip r:embed="rId3">
            <a:alphaModFix/>
          </a:blip>
          <a:srcRect r="22992" b="1676"/>
          <a:stretch/>
        </p:blipFill>
        <p:spPr>
          <a:xfrm>
            <a:off x="482600" y="1401080"/>
            <a:ext cx="8661300" cy="5456919"/>
          </a:xfrm>
          <a:prstGeom prst="rect">
            <a:avLst/>
          </a:prstGeom>
          <a:noFill/>
          <a:ln>
            <a:noFill/>
          </a:ln>
        </p:spPr>
      </p:pic>
      <p:sp>
        <p:nvSpPr>
          <p:cNvPr id="305" name="Shape 305"/>
          <p:cNvSpPr txBox="1"/>
          <p:nvPr/>
        </p:nvSpPr>
        <p:spPr>
          <a:xfrm rot="-5400000">
            <a:off x="7495437" y="5103581"/>
            <a:ext cx="3120900"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1">
                <a:solidFill>
                  <a:schemeClr val="lt1"/>
                </a:solidFill>
                <a:latin typeface="Raleway"/>
                <a:ea typeface="Raleway"/>
                <a:cs typeface="Raleway"/>
                <a:sym typeface="Raleway"/>
              </a:rPr>
              <a:t>Credit: 2015 Bede Sheppard/ Human Rights Watch    </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700" y="1394340"/>
            <a:ext cx="2435038" cy="546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6156324" y="4969830"/>
            <a:ext cx="2073276" cy="11150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553200" y="1752600"/>
            <a:ext cx="1346198" cy="3135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1887" y="6096100"/>
            <a:ext cx="474664" cy="471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353"/>
          <p:cNvPicPr preferRelativeResize="0"/>
          <p:nvPr/>
        </p:nvPicPr>
        <p:blipFill rotWithShape="1">
          <a:blip r:embed="rId3">
            <a:alphaModFix/>
          </a:blip>
          <a:srcRect/>
          <a:stretch/>
        </p:blipFill>
        <p:spPr>
          <a:xfrm>
            <a:off x="-5369" y="1475147"/>
            <a:ext cx="6019800" cy="4407974"/>
          </a:xfrm>
          <a:prstGeom prst="rect">
            <a:avLst/>
          </a:prstGeom>
          <a:noFill/>
          <a:ln>
            <a:noFill/>
          </a:ln>
        </p:spPr>
      </p:pic>
      <p:sp>
        <p:nvSpPr>
          <p:cNvPr id="4" name="Shape 354"/>
          <p:cNvSpPr txBox="1"/>
          <p:nvPr/>
        </p:nvSpPr>
        <p:spPr>
          <a:xfrm>
            <a:off x="0" y="138670"/>
            <a:ext cx="8729600" cy="5841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800" b="1" dirty="0">
                <a:solidFill>
                  <a:schemeClr val="lt1"/>
                </a:solidFill>
                <a:latin typeface="Raleway" panose="020B0003030101060003" pitchFamily="34" charset="0"/>
                <a:ea typeface="Calibri"/>
                <a:cs typeface="Calibri"/>
                <a:sym typeface="Calibri"/>
              </a:rPr>
              <a:t>PEACE</a:t>
            </a:r>
          </a:p>
          <a:p>
            <a:pPr marL="0" marR="0" lvl="0" indent="0" algn="l" rtl="0">
              <a:spcBef>
                <a:spcPts val="0"/>
              </a:spcBef>
              <a:spcAft>
                <a:spcPts val="0"/>
              </a:spcAft>
              <a:buSzPct val="25000"/>
              <a:buNone/>
            </a:pPr>
            <a:r>
              <a:rPr lang="en-US" sz="2800" dirty="0">
                <a:solidFill>
                  <a:schemeClr val="lt1"/>
                </a:solidFill>
                <a:latin typeface="Calibri"/>
                <a:ea typeface="Calibri"/>
                <a:cs typeface="Calibri"/>
                <a:sym typeface="Calibri"/>
              </a:rPr>
              <a:t> </a:t>
            </a:r>
          </a:p>
        </p:txBody>
      </p:sp>
      <p:sp>
        <p:nvSpPr>
          <p:cNvPr id="5" name="Shape 355"/>
          <p:cNvSpPr txBox="1"/>
          <p:nvPr/>
        </p:nvSpPr>
        <p:spPr>
          <a:xfrm>
            <a:off x="0" y="457200"/>
            <a:ext cx="9152360" cy="954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dirty="0" smtClean="0">
                <a:solidFill>
                  <a:schemeClr val="dk1"/>
                </a:solidFill>
                <a:latin typeface="Raleway"/>
                <a:ea typeface="Raleway"/>
                <a:cs typeface="Raleway"/>
                <a:sym typeface="Raleway"/>
              </a:rPr>
              <a:t>Conflict and violence are </a:t>
            </a:r>
            <a:r>
              <a:rPr lang="en-US" sz="2600" b="1" dirty="0">
                <a:solidFill>
                  <a:schemeClr val="dk1"/>
                </a:solidFill>
                <a:latin typeface="Raleway"/>
                <a:ea typeface="Raleway"/>
                <a:cs typeface="Raleway"/>
                <a:sym typeface="Raleway"/>
              </a:rPr>
              <a:t>taking </a:t>
            </a:r>
            <a:r>
              <a:rPr lang="en-US" sz="2600" b="1" dirty="0" smtClean="0">
                <a:solidFill>
                  <a:schemeClr val="dk1"/>
                </a:solidFill>
                <a:latin typeface="Raleway"/>
                <a:ea typeface="Raleway"/>
                <a:cs typeface="Raleway"/>
                <a:sym typeface="Raleway"/>
              </a:rPr>
              <a:t>a disturbingly </a:t>
            </a:r>
            <a:r>
              <a:rPr lang="en-US" sz="2600" b="1" dirty="0">
                <a:solidFill>
                  <a:schemeClr val="dk1"/>
                </a:solidFill>
                <a:latin typeface="Raleway"/>
                <a:ea typeface="Raleway"/>
                <a:cs typeface="Raleway"/>
                <a:sym typeface="Raleway"/>
              </a:rPr>
              <a:t>large </a:t>
            </a:r>
            <a:r>
              <a:rPr lang="en-US" sz="2600" b="1" dirty="0" smtClean="0">
                <a:solidFill>
                  <a:schemeClr val="dk1"/>
                </a:solidFill>
                <a:latin typeface="Raleway"/>
                <a:ea typeface="Raleway"/>
                <a:cs typeface="Raleway"/>
                <a:sym typeface="Raleway"/>
              </a:rPr>
              <a:t>toll </a:t>
            </a:r>
            <a:br>
              <a:rPr lang="en-US" sz="2600" b="1" dirty="0" smtClean="0">
                <a:solidFill>
                  <a:schemeClr val="dk1"/>
                </a:solidFill>
                <a:latin typeface="Raleway"/>
                <a:ea typeface="Raleway"/>
                <a:cs typeface="Raleway"/>
                <a:sym typeface="Raleway"/>
              </a:rPr>
            </a:br>
            <a:r>
              <a:rPr lang="en-US" sz="2600" b="1" dirty="0" smtClean="0">
                <a:solidFill>
                  <a:schemeClr val="dk1"/>
                </a:solidFill>
                <a:latin typeface="Raleway"/>
                <a:ea typeface="Raleway"/>
                <a:cs typeface="Raleway"/>
                <a:sym typeface="Raleway"/>
              </a:rPr>
              <a:t>on </a:t>
            </a:r>
            <a:r>
              <a:rPr lang="en-US" sz="2600" b="1" dirty="0">
                <a:solidFill>
                  <a:schemeClr val="dk1"/>
                </a:solidFill>
                <a:latin typeface="Raleway"/>
                <a:ea typeface="Raleway"/>
                <a:cs typeface="Raleway"/>
                <a:sym typeface="Raleway"/>
              </a:rPr>
              <a:t>education systems</a:t>
            </a:r>
          </a:p>
        </p:txBody>
      </p:sp>
      <p:sp>
        <p:nvSpPr>
          <p:cNvPr id="7" name="Rectangle 6"/>
          <p:cNvSpPr/>
          <p:nvPr/>
        </p:nvSpPr>
        <p:spPr>
          <a:xfrm>
            <a:off x="6248401" y="1828800"/>
            <a:ext cx="2590800" cy="34762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buSzPct val="25000"/>
            </a:pPr>
            <a:endParaRPr lang="en-US" sz="2000" b="1" dirty="0">
              <a:solidFill>
                <a:schemeClr val="accent1">
                  <a:lumMod val="25000"/>
                </a:schemeClr>
              </a:solidFill>
              <a:latin typeface="Raleway"/>
              <a:ea typeface="Raleway"/>
              <a:cs typeface="Raleway"/>
              <a:sym typeface="Raleway"/>
            </a:endParaRPr>
          </a:p>
        </p:txBody>
      </p:sp>
      <p:sp>
        <p:nvSpPr>
          <p:cNvPr id="8" name="Rectangle 7"/>
          <p:cNvSpPr/>
          <p:nvPr/>
        </p:nvSpPr>
        <p:spPr>
          <a:xfrm>
            <a:off x="5714349" y="2694389"/>
            <a:ext cx="553998" cy="3188732"/>
          </a:xfrm>
          <a:prstGeom prst="rect">
            <a:avLst/>
          </a:prstGeom>
        </p:spPr>
        <p:txBody>
          <a:bodyPr vert="vert270" wrap="square">
            <a:spAutoFit/>
          </a:bodyPr>
          <a:lstStyle/>
          <a:p>
            <a:r>
              <a:rPr lang="en-GB" sz="800" b="1" dirty="0">
                <a:solidFill>
                  <a:srgbClr val="FFFFFF"/>
                </a:solidFill>
                <a:latin typeface="Raleway" panose="020B0604020202020204" charset="0"/>
              </a:rPr>
              <a:t>Credit: UNHCR/Brian </a:t>
            </a:r>
            <a:r>
              <a:rPr lang="en-GB" sz="800" b="1" dirty="0" err="1">
                <a:solidFill>
                  <a:srgbClr val="FFFFFF"/>
                </a:solidFill>
                <a:latin typeface="Raleway" panose="020B0604020202020204" charset="0"/>
              </a:rPr>
              <a:t>Sokol</a:t>
            </a:r>
            <a:endParaRPr lang="en-GB" sz="800" dirty="0"/>
          </a:p>
          <a:p>
            <a:r>
              <a:rPr lang="en-GB" sz="800" dirty="0"/>
              <a:t/>
            </a:r>
            <a:br>
              <a:rPr lang="en-GB" sz="800" dirty="0"/>
            </a:br>
            <a:endParaRPr lang="en-GB" sz="800" dirty="0"/>
          </a:p>
        </p:txBody>
      </p:sp>
      <p:sp>
        <p:nvSpPr>
          <p:cNvPr id="9" name="Rectangle 8"/>
          <p:cNvSpPr/>
          <p:nvPr/>
        </p:nvSpPr>
        <p:spPr>
          <a:xfrm>
            <a:off x="6101795" y="1475147"/>
            <a:ext cx="2903959" cy="4407973"/>
          </a:xfrm>
          <a:prstGeom prst="rect">
            <a:avLst/>
          </a:prstGeom>
          <a:solidFill>
            <a:srgbClr val="DEF1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buSzPct val="25000"/>
            </a:pPr>
            <a:r>
              <a:rPr lang="en-US" sz="2000" b="1" dirty="0" smtClean="0">
                <a:solidFill>
                  <a:schemeClr val="accent1">
                    <a:lumMod val="25000"/>
                  </a:schemeClr>
                </a:solidFill>
                <a:latin typeface="Raleway"/>
                <a:ea typeface="Raleway"/>
                <a:cs typeface="Raleway"/>
                <a:sym typeface="Raleway"/>
              </a:rPr>
              <a:t>35% </a:t>
            </a:r>
            <a:r>
              <a:rPr lang="en-US" sz="2000" b="1" dirty="0">
                <a:solidFill>
                  <a:schemeClr val="accent1">
                    <a:lumMod val="25000"/>
                  </a:schemeClr>
                </a:solidFill>
                <a:latin typeface="Raleway"/>
                <a:ea typeface="Raleway"/>
                <a:cs typeface="Raleway"/>
                <a:sym typeface="Raleway"/>
              </a:rPr>
              <a:t>of out of school children and </a:t>
            </a:r>
          </a:p>
          <a:p>
            <a:pPr lvl="2">
              <a:buSzPct val="25000"/>
            </a:pPr>
            <a:endParaRPr lang="en-US" sz="2000" b="1" dirty="0">
              <a:solidFill>
                <a:schemeClr val="accent1">
                  <a:lumMod val="25000"/>
                </a:schemeClr>
              </a:solidFill>
              <a:latin typeface="Raleway"/>
              <a:ea typeface="Raleway"/>
              <a:cs typeface="Raleway"/>
              <a:sym typeface="Raleway"/>
            </a:endParaRPr>
          </a:p>
          <a:p>
            <a:pPr lvl="2">
              <a:buSzPct val="25000"/>
            </a:pPr>
            <a:r>
              <a:rPr lang="en-US" sz="2000" b="1" dirty="0" smtClean="0">
                <a:solidFill>
                  <a:schemeClr val="accent1">
                    <a:lumMod val="25000"/>
                  </a:schemeClr>
                </a:solidFill>
                <a:latin typeface="Raleway"/>
                <a:ea typeface="Raleway"/>
                <a:cs typeface="Raleway"/>
                <a:sym typeface="Raleway"/>
              </a:rPr>
              <a:t>25% of out of school adolescents </a:t>
            </a:r>
            <a:endParaRPr lang="en-US" sz="2000" b="1" dirty="0">
              <a:solidFill>
                <a:schemeClr val="accent1">
                  <a:lumMod val="25000"/>
                </a:schemeClr>
              </a:solidFill>
              <a:latin typeface="Raleway"/>
              <a:ea typeface="Raleway"/>
              <a:cs typeface="Raleway"/>
              <a:sym typeface="Raleway"/>
            </a:endParaRPr>
          </a:p>
          <a:p>
            <a:pPr lvl="2">
              <a:buSzPct val="25000"/>
            </a:pPr>
            <a:endParaRPr lang="en-US" sz="2000" b="1" dirty="0" smtClean="0">
              <a:solidFill>
                <a:schemeClr val="accent1">
                  <a:lumMod val="25000"/>
                </a:schemeClr>
              </a:solidFill>
              <a:latin typeface="Raleway"/>
              <a:ea typeface="Raleway"/>
              <a:cs typeface="Raleway"/>
              <a:sym typeface="Raleway"/>
            </a:endParaRPr>
          </a:p>
          <a:p>
            <a:pPr lvl="2">
              <a:buSzPct val="25000"/>
            </a:pPr>
            <a:r>
              <a:rPr lang="en-US" sz="2000" b="1" dirty="0" smtClean="0">
                <a:solidFill>
                  <a:schemeClr val="accent1">
                    <a:lumMod val="25000"/>
                  </a:schemeClr>
                </a:solidFill>
                <a:latin typeface="Raleway"/>
                <a:ea typeface="Raleway"/>
                <a:cs typeface="Raleway"/>
                <a:sym typeface="Raleway"/>
              </a:rPr>
              <a:t>live </a:t>
            </a:r>
            <a:r>
              <a:rPr lang="en-US" sz="2000" b="1" dirty="0">
                <a:solidFill>
                  <a:schemeClr val="accent1">
                    <a:lumMod val="25000"/>
                  </a:schemeClr>
                </a:solidFill>
                <a:latin typeface="Raleway"/>
                <a:ea typeface="Raleway"/>
                <a:cs typeface="Raleway"/>
                <a:sym typeface="Raleway"/>
              </a:rPr>
              <a:t>in conflict-affected areas</a:t>
            </a:r>
          </a:p>
        </p:txBody>
      </p:sp>
      <p:sp>
        <p:nvSpPr>
          <p:cNvPr id="10" name="Rectangle 9"/>
          <p:cNvSpPr/>
          <p:nvPr/>
        </p:nvSpPr>
        <p:spPr>
          <a:xfrm>
            <a:off x="0" y="6300721"/>
            <a:ext cx="9144000" cy="539123"/>
          </a:xfrm>
          <a:prstGeom prst="rect">
            <a:avLst/>
          </a:prstGeom>
          <a:solidFill>
            <a:srgbClr val="DEF1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indent="0">
              <a:buClr>
                <a:srgbClr val="000000"/>
              </a:buClr>
              <a:buSzPct val="25000"/>
            </a:pPr>
            <a:r>
              <a:rPr lang="en-US" sz="2000" b="1" dirty="0">
                <a:solidFill>
                  <a:schemeClr val="accent1">
                    <a:lumMod val="25000"/>
                  </a:schemeClr>
                </a:solidFill>
                <a:latin typeface="Raleway"/>
                <a:ea typeface="Raleway"/>
                <a:cs typeface="Raleway"/>
                <a:sym typeface="Raleway"/>
              </a:rPr>
              <a:t>50% of refugee children and 75% of refugee youth are out of school</a:t>
            </a:r>
          </a:p>
        </p:txBody>
      </p:sp>
    </p:spTree>
    <p:extLst>
      <p:ext uri="{BB962C8B-B14F-4D97-AF65-F5344CB8AC3E}">
        <p14:creationId xmlns:p14="http://schemas.microsoft.com/office/powerpoint/2010/main" val="34762445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01" r="2864" b="6477"/>
          <a:stretch/>
        </p:blipFill>
        <p:spPr>
          <a:xfrm>
            <a:off x="-194255" y="1394080"/>
            <a:ext cx="9365086" cy="5463920"/>
          </a:xfrm>
          <a:prstGeom prst="rect">
            <a:avLst/>
          </a:prstGeom>
        </p:spPr>
      </p:pic>
      <p:sp>
        <p:nvSpPr>
          <p:cNvPr id="4" name="Shape 341"/>
          <p:cNvSpPr txBox="1"/>
          <p:nvPr/>
        </p:nvSpPr>
        <p:spPr>
          <a:xfrm>
            <a:off x="0" y="417600"/>
            <a:ext cx="9144000" cy="954000"/>
          </a:xfrm>
          <a:prstGeom prst="rect">
            <a:avLst/>
          </a:prstGeom>
          <a:noFill/>
          <a:ln>
            <a:noFill/>
          </a:ln>
        </p:spPr>
        <p:txBody>
          <a:bodyPr lIns="91425" tIns="45700" rIns="91425" bIns="45700" anchor="t" anchorCtr="0">
            <a:noAutofit/>
          </a:bodyPr>
          <a:lstStyle/>
          <a:p>
            <a:pPr>
              <a:buSzPct val="25000"/>
            </a:pPr>
            <a:r>
              <a:rPr lang="en-US" sz="2600" b="1" dirty="0">
                <a:solidFill>
                  <a:schemeClr val="dk1"/>
                </a:solidFill>
                <a:latin typeface="Raleway"/>
                <a:ea typeface="Raleway"/>
                <a:cs typeface="Raleway"/>
              </a:rPr>
              <a:t>Education can reduce violence </a:t>
            </a:r>
            <a:r>
              <a:rPr lang="en-US" sz="2600" b="1" dirty="0" smtClean="0">
                <a:solidFill>
                  <a:schemeClr val="dk1"/>
                </a:solidFill>
                <a:latin typeface="Raleway"/>
                <a:ea typeface="Raleway"/>
                <a:cs typeface="Raleway"/>
              </a:rPr>
              <a:t>and </a:t>
            </a:r>
            <a:r>
              <a:rPr lang="en-US" sz="2600" b="1" dirty="0">
                <a:solidFill>
                  <a:schemeClr val="dk1"/>
                </a:solidFill>
                <a:latin typeface="Raleway"/>
                <a:ea typeface="Raleway"/>
                <a:cs typeface="Raleway"/>
              </a:rPr>
              <a:t>conflict; even more so when inclusive in access, language and content</a:t>
            </a:r>
          </a:p>
        </p:txBody>
      </p:sp>
      <p:sp>
        <p:nvSpPr>
          <p:cNvPr id="5" name="Rectangle 4"/>
          <p:cNvSpPr/>
          <p:nvPr/>
        </p:nvSpPr>
        <p:spPr>
          <a:xfrm>
            <a:off x="4800600" y="2785380"/>
            <a:ext cx="4182657" cy="1100820"/>
          </a:xfrm>
          <a:prstGeom prst="rect">
            <a:avLst/>
          </a:prstGeom>
          <a:solidFill>
            <a:srgbClr val="DEF1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25000"/>
            </a:pPr>
            <a:r>
              <a:rPr lang="en-US" sz="2000" b="1" dirty="0">
                <a:solidFill>
                  <a:schemeClr val="accent1">
                    <a:lumMod val="25000"/>
                  </a:schemeClr>
                </a:solidFill>
                <a:latin typeface="Raleway"/>
                <a:ea typeface="Raleway"/>
                <a:cs typeface="Raleway"/>
                <a:sym typeface="Raleway"/>
              </a:rPr>
              <a:t>A</a:t>
            </a:r>
            <a:r>
              <a:rPr lang="en-US" sz="2000" b="1" dirty="0" smtClean="0">
                <a:solidFill>
                  <a:schemeClr val="accent1">
                    <a:lumMod val="25000"/>
                  </a:schemeClr>
                </a:solidFill>
                <a:latin typeface="Raleway"/>
                <a:ea typeface="Raleway"/>
                <a:cs typeface="Raleway"/>
                <a:sym typeface="Raleway"/>
              </a:rPr>
              <a:t>lmost </a:t>
            </a:r>
            <a:r>
              <a:rPr lang="en-US" sz="2000" b="1" dirty="0">
                <a:solidFill>
                  <a:schemeClr val="accent1">
                    <a:lumMod val="25000"/>
                  </a:schemeClr>
                </a:solidFill>
                <a:latin typeface="Raleway"/>
                <a:ea typeface="Raleway"/>
                <a:cs typeface="Raleway"/>
                <a:sym typeface="Raleway"/>
              </a:rPr>
              <a:t>one-third </a:t>
            </a:r>
            <a:r>
              <a:rPr lang="en-US" sz="2000" b="1" dirty="0" smtClean="0">
                <a:solidFill>
                  <a:schemeClr val="accent1">
                    <a:lumMod val="25000"/>
                  </a:schemeClr>
                </a:solidFill>
                <a:latin typeface="Raleway"/>
                <a:ea typeface="Raleway"/>
                <a:cs typeface="Raleway"/>
                <a:sym typeface="Raleway"/>
              </a:rPr>
              <a:t>of recent peace agreements do not </a:t>
            </a:r>
            <a:r>
              <a:rPr lang="en-US" sz="2000" b="1" dirty="0">
                <a:solidFill>
                  <a:schemeClr val="accent1">
                    <a:lumMod val="25000"/>
                  </a:schemeClr>
                </a:solidFill>
                <a:latin typeface="Raleway"/>
                <a:ea typeface="Raleway"/>
                <a:cs typeface="Raleway"/>
                <a:sym typeface="Raleway"/>
              </a:rPr>
              <a:t>mention </a:t>
            </a:r>
            <a:r>
              <a:rPr lang="en-US" sz="2000" b="1" dirty="0" smtClean="0">
                <a:solidFill>
                  <a:schemeClr val="accent1">
                    <a:lumMod val="25000"/>
                  </a:schemeClr>
                </a:solidFill>
                <a:latin typeface="Raleway"/>
                <a:ea typeface="Raleway"/>
                <a:cs typeface="Raleway"/>
                <a:sym typeface="Raleway"/>
              </a:rPr>
              <a:t>education</a:t>
            </a:r>
            <a:endParaRPr lang="en-US" sz="2000" b="1" dirty="0">
              <a:solidFill>
                <a:schemeClr val="accent1">
                  <a:lumMod val="25000"/>
                </a:schemeClr>
              </a:solidFill>
              <a:latin typeface="Raleway"/>
              <a:ea typeface="Raleway"/>
              <a:cs typeface="Raleway"/>
              <a:sym typeface="Raleway"/>
            </a:endParaRPr>
          </a:p>
        </p:txBody>
      </p:sp>
      <p:sp>
        <p:nvSpPr>
          <p:cNvPr id="6" name="Rectangle 5"/>
          <p:cNvSpPr/>
          <p:nvPr/>
        </p:nvSpPr>
        <p:spPr>
          <a:xfrm>
            <a:off x="4800599" y="1577721"/>
            <a:ext cx="4182658" cy="979060"/>
          </a:xfrm>
          <a:prstGeom prst="rect">
            <a:avLst/>
          </a:prstGeom>
          <a:solidFill>
            <a:srgbClr val="DEF1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SzPct val="25000"/>
            </a:pPr>
            <a:r>
              <a:rPr lang="en-US" sz="2000" b="1" dirty="0" smtClean="0">
                <a:solidFill>
                  <a:schemeClr val="accent1">
                    <a:lumMod val="25000"/>
                  </a:schemeClr>
                </a:solidFill>
                <a:latin typeface="Raleway"/>
                <a:ea typeface="Raleway"/>
                <a:cs typeface="Raleway"/>
                <a:sym typeface="Raleway"/>
              </a:rPr>
              <a:t>Conflict </a:t>
            </a:r>
            <a:r>
              <a:rPr lang="en-US" sz="2000" b="1" dirty="0">
                <a:solidFill>
                  <a:schemeClr val="accent1">
                    <a:lumMod val="25000"/>
                  </a:schemeClr>
                </a:solidFill>
                <a:latin typeface="Raleway"/>
                <a:ea typeface="Raleway"/>
                <a:cs typeface="Raleway"/>
                <a:sym typeface="Raleway"/>
              </a:rPr>
              <a:t>i</a:t>
            </a:r>
            <a:r>
              <a:rPr lang="en-US" sz="2000" b="1" dirty="0" smtClean="0">
                <a:solidFill>
                  <a:schemeClr val="accent1">
                    <a:lumMod val="25000"/>
                  </a:schemeClr>
                </a:solidFill>
                <a:latin typeface="Raleway"/>
                <a:ea typeface="Raleway"/>
                <a:cs typeface="Raleway"/>
                <a:sym typeface="Raleway"/>
              </a:rPr>
              <a:t>s </a:t>
            </a:r>
            <a:r>
              <a:rPr lang="en-US" sz="2000" b="1" dirty="0">
                <a:solidFill>
                  <a:schemeClr val="accent1">
                    <a:lumMod val="25000"/>
                  </a:schemeClr>
                </a:solidFill>
                <a:latin typeface="Raleway"/>
                <a:ea typeface="Raleway"/>
                <a:cs typeface="Raleway"/>
                <a:sym typeface="Raleway"/>
              </a:rPr>
              <a:t>less likely if education enrolment levels a</a:t>
            </a:r>
            <a:r>
              <a:rPr lang="en-US" sz="2000" b="1" dirty="0" smtClean="0">
                <a:solidFill>
                  <a:schemeClr val="accent1">
                    <a:lumMod val="25000"/>
                  </a:schemeClr>
                </a:solidFill>
                <a:latin typeface="Raleway"/>
                <a:ea typeface="Raleway"/>
                <a:cs typeface="Raleway"/>
                <a:sym typeface="Raleway"/>
              </a:rPr>
              <a:t>re high and more equitable</a:t>
            </a:r>
            <a:endParaRPr lang="en-US" sz="2000" b="1" dirty="0">
              <a:solidFill>
                <a:schemeClr val="accent1">
                  <a:lumMod val="25000"/>
                </a:schemeClr>
              </a:solidFill>
              <a:latin typeface="Raleway"/>
              <a:ea typeface="Raleway"/>
              <a:cs typeface="Raleway"/>
              <a:sym typeface="Raleway"/>
            </a:endParaRPr>
          </a:p>
        </p:txBody>
      </p:sp>
      <p:sp>
        <p:nvSpPr>
          <p:cNvPr id="7" name="Shape 318"/>
          <p:cNvSpPr/>
          <p:nvPr/>
        </p:nvSpPr>
        <p:spPr>
          <a:xfrm>
            <a:off x="65492" y="-71538"/>
            <a:ext cx="3496857"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dirty="0">
                <a:solidFill>
                  <a:schemeClr val="lt1"/>
                </a:solidFill>
                <a:latin typeface="Raleway "/>
                <a:ea typeface="Calibri"/>
                <a:cs typeface="Calibri"/>
                <a:sym typeface="Calibri"/>
              </a:rPr>
              <a:t>PEACE</a:t>
            </a:r>
          </a:p>
        </p:txBody>
      </p:sp>
      <p:sp>
        <p:nvSpPr>
          <p:cNvPr id="8" name="Rectangle 7"/>
          <p:cNvSpPr/>
          <p:nvPr/>
        </p:nvSpPr>
        <p:spPr>
          <a:xfrm>
            <a:off x="8820834" y="4126040"/>
            <a:ext cx="646331" cy="2655332"/>
          </a:xfrm>
          <a:prstGeom prst="rect">
            <a:avLst/>
          </a:prstGeom>
        </p:spPr>
        <p:txBody>
          <a:bodyPr vert="vert270" wrap="square">
            <a:spAutoFit/>
          </a:bodyPr>
          <a:lstStyle/>
          <a:p>
            <a:r>
              <a:rPr lang="en-GB" sz="1000" b="1" dirty="0">
                <a:solidFill>
                  <a:srgbClr val="FFFFFF"/>
                </a:solidFill>
                <a:latin typeface="Raleway" panose="020B0604020202020204" charset="0"/>
              </a:rPr>
              <a:t>Credit: </a:t>
            </a:r>
            <a:r>
              <a:rPr lang="en-GB" sz="1000" b="1" dirty="0" err="1">
                <a:solidFill>
                  <a:srgbClr val="FFFFFF"/>
                </a:solidFill>
                <a:latin typeface="Raleway" panose="020B0604020202020204" charset="0"/>
              </a:rPr>
              <a:t>Eyedea</a:t>
            </a:r>
            <a:endParaRPr lang="en-GB" sz="1000" dirty="0"/>
          </a:p>
          <a:p>
            <a:r>
              <a:rPr lang="en-GB" sz="1000" dirty="0"/>
              <a:t/>
            </a:r>
            <a:br>
              <a:rPr lang="en-GB" sz="1000" dirty="0"/>
            </a:br>
            <a:endParaRPr lang="en-GB" sz="1000" dirty="0"/>
          </a:p>
        </p:txBody>
      </p:sp>
    </p:spTree>
    <p:extLst>
      <p:ext uri="{BB962C8B-B14F-4D97-AF65-F5344CB8AC3E}">
        <p14:creationId xmlns:p14="http://schemas.microsoft.com/office/powerpoint/2010/main" val="7483869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308" t="3337" r="4861" b="6663"/>
          <a:stretch/>
        </p:blipFill>
        <p:spPr>
          <a:xfrm>
            <a:off x="0" y="994585"/>
            <a:ext cx="9169400" cy="5863415"/>
          </a:xfrm>
          <a:prstGeom prst="rect">
            <a:avLst/>
          </a:prstGeom>
        </p:spPr>
      </p:pic>
      <p:sp>
        <p:nvSpPr>
          <p:cNvPr id="4" name="Shape 318"/>
          <p:cNvSpPr/>
          <p:nvPr/>
        </p:nvSpPr>
        <p:spPr>
          <a:xfrm>
            <a:off x="107405" y="-71538"/>
            <a:ext cx="5097057"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dirty="0">
                <a:solidFill>
                  <a:schemeClr val="lt1"/>
                </a:solidFill>
                <a:latin typeface="Raleway "/>
                <a:ea typeface="Calibri"/>
                <a:cs typeface="Calibri"/>
                <a:sym typeface="Calibri"/>
              </a:rPr>
              <a:t>PEACE</a:t>
            </a:r>
          </a:p>
        </p:txBody>
      </p:sp>
      <p:sp>
        <p:nvSpPr>
          <p:cNvPr id="5" name="Shape 319"/>
          <p:cNvSpPr txBox="1"/>
          <p:nvPr/>
        </p:nvSpPr>
        <p:spPr>
          <a:xfrm>
            <a:off x="0" y="451662"/>
            <a:ext cx="9144000" cy="1005300"/>
          </a:xfrm>
          <a:prstGeom prst="rect">
            <a:avLst/>
          </a:prstGeom>
          <a:solidFill>
            <a:srgbClr val="FFFFFF"/>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dirty="0">
                <a:solidFill>
                  <a:schemeClr val="dk1"/>
                </a:solidFill>
                <a:latin typeface="Raleway"/>
                <a:ea typeface="Raleway"/>
                <a:cs typeface="Raleway"/>
                <a:sym typeface="Raleway"/>
              </a:rPr>
              <a:t>Education can help people </a:t>
            </a:r>
            <a:r>
              <a:rPr lang="en-US" sz="2600" b="1" dirty="0" smtClean="0">
                <a:solidFill>
                  <a:schemeClr val="dk1"/>
                </a:solidFill>
                <a:latin typeface="Raleway"/>
                <a:ea typeface="Raleway"/>
                <a:cs typeface="Raleway"/>
                <a:sym typeface="Raleway"/>
              </a:rPr>
              <a:t>participate peacefully in political processes </a:t>
            </a:r>
            <a:r>
              <a:rPr lang="en-US" sz="2600" b="1" dirty="0">
                <a:solidFill>
                  <a:schemeClr val="dk1"/>
                </a:solidFill>
                <a:latin typeface="Raleway"/>
                <a:ea typeface="Raleway"/>
                <a:cs typeface="Raleway"/>
                <a:sym typeface="Raleway"/>
              </a:rPr>
              <a:t>and </a:t>
            </a:r>
            <a:r>
              <a:rPr lang="en-US" sz="2600" b="1" dirty="0" smtClean="0">
                <a:solidFill>
                  <a:schemeClr val="dk1"/>
                </a:solidFill>
                <a:latin typeface="Raleway"/>
                <a:ea typeface="Raleway"/>
                <a:cs typeface="Raleway"/>
                <a:sym typeface="Raleway"/>
              </a:rPr>
              <a:t>justice systems</a:t>
            </a:r>
            <a:endParaRPr lang="en-US" sz="2600" b="1" dirty="0">
              <a:solidFill>
                <a:schemeClr val="dk1"/>
              </a:solidFill>
              <a:latin typeface="Raleway"/>
              <a:ea typeface="Raleway"/>
              <a:cs typeface="Raleway"/>
              <a:sym typeface="Raleway"/>
            </a:endParaRPr>
          </a:p>
        </p:txBody>
      </p:sp>
      <p:sp>
        <p:nvSpPr>
          <p:cNvPr id="6" name="Shape 305"/>
          <p:cNvSpPr txBox="1"/>
          <p:nvPr/>
        </p:nvSpPr>
        <p:spPr>
          <a:xfrm rot="-5400000">
            <a:off x="7518550" y="5156350"/>
            <a:ext cx="3120900" cy="307800"/>
          </a:xfrm>
          <a:prstGeom prst="rect">
            <a:avLst/>
          </a:prstGeom>
          <a:noFill/>
          <a:ln>
            <a:noFill/>
          </a:ln>
        </p:spPr>
        <p:txBody>
          <a:bodyPr lIns="91425" tIns="45700" rIns="91425" bIns="45700" anchor="t" anchorCtr="0">
            <a:noAutofit/>
          </a:bodyPr>
          <a:lstStyle/>
          <a:p>
            <a:pPr>
              <a:buSzPct val="25000"/>
            </a:pPr>
            <a:r>
              <a:rPr lang="en-US" sz="800" b="1" dirty="0" smtClean="0">
                <a:solidFill>
                  <a:schemeClr val="lt1"/>
                </a:solidFill>
                <a:latin typeface="Raleway"/>
                <a:ea typeface="Raleway"/>
                <a:cs typeface="Raleway"/>
                <a:sym typeface="Raleway"/>
              </a:rPr>
              <a:t>Credit: BRAC Bangladesh</a:t>
            </a:r>
            <a:endParaRPr lang="en-US" sz="800" b="1" dirty="0">
              <a:solidFill>
                <a:schemeClr val="lt1"/>
              </a:solidFill>
              <a:latin typeface="Raleway"/>
              <a:ea typeface="Raleway"/>
              <a:cs typeface="Raleway"/>
              <a:sym typeface="Raleway"/>
            </a:endParaRPr>
          </a:p>
        </p:txBody>
      </p:sp>
      <p:sp>
        <p:nvSpPr>
          <p:cNvPr id="7" name="Rectangle 6"/>
          <p:cNvSpPr/>
          <p:nvPr/>
        </p:nvSpPr>
        <p:spPr>
          <a:xfrm>
            <a:off x="0" y="5335650"/>
            <a:ext cx="4464595" cy="1100820"/>
          </a:xfrm>
          <a:prstGeom prst="rect">
            <a:avLst/>
          </a:prstGeom>
          <a:solidFill>
            <a:srgbClr val="DEF1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SzPct val="25000"/>
            </a:pPr>
            <a:r>
              <a:rPr lang="en-US" sz="2000" b="1" dirty="0">
                <a:solidFill>
                  <a:schemeClr val="accent1">
                    <a:lumMod val="25000"/>
                  </a:schemeClr>
                </a:solidFill>
                <a:latin typeface="Raleway"/>
                <a:ea typeface="Raleway"/>
                <a:cs typeface="Raleway"/>
                <a:sym typeface="Raleway"/>
              </a:rPr>
              <a:t>Those with higher education are more likely to channel discontent through non-violent protests</a:t>
            </a:r>
          </a:p>
        </p:txBody>
      </p:sp>
    </p:spTree>
    <p:extLst>
      <p:ext uri="{BB962C8B-B14F-4D97-AF65-F5344CB8AC3E}">
        <p14:creationId xmlns:p14="http://schemas.microsoft.com/office/powerpoint/2010/main" val="4882354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Résultat de recherche d'images pour &quot;a world at school&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Résultat de recherche d'images pour &quot;a world at school&quot;"/>
          <p:cNvSpPr>
            <a:spLocks noChangeAspect="1" noChangeArrowheads="1"/>
          </p:cNvSpPr>
          <p:nvPr/>
        </p:nvSpPr>
        <p:spPr bwMode="auto">
          <a:xfrm>
            <a:off x="307983" y="795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Résultat de recherche d'images pour &quot;a world at school&quot;"/>
          <p:cNvSpPr>
            <a:spLocks noChangeAspect="1" noChangeArrowheads="1"/>
          </p:cNvSpPr>
          <p:nvPr/>
        </p:nvSpPr>
        <p:spPr bwMode="auto">
          <a:xfrm>
            <a:off x="460375" y="16035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itre 1"/>
          <p:cNvSpPr txBox="1">
            <a:spLocks/>
          </p:cNvSpPr>
          <p:nvPr/>
        </p:nvSpPr>
        <p:spPr>
          <a:xfrm>
            <a:off x="0" y="2285999"/>
            <a:ext cx="9144000" cy="4484131"/>
          </a:xfrm>
          <a:prstGeom prst="rect">
            <a:avLst/>
          </a:prstGeom>
        </p:spPr>
        <p:txBody>
          <a:bodyPr/>
          <a:lstStyle>
            <a:lvl1pPr algn="l" rtl="0" eaLnBrk="0" fontAlgn="base" hangingPunct="0">
              <a:spcBef>
                <a:spcPct val="0"/>
              </a:spcBef>
              <a:spcAft>
                <a:spcPct val="0"/>
              </a:spcAft>
              <a:defRPr sz="3200">
                <a:solidFill>
                  <a:schemeClr val="tx2"/>
                </a:solidFill>
                <a:latin typeface="Calibri" pitchFamily="34" charset="0"/>
                <a:ea typeface="+mj-ea"/>
                <a:cs typeface="+mj-cs"/>
              </a:defRPr>
            </a:lvl1pPr>
            <a:lvl2pPr algn="l" rtl="0" eaLnBrk="0" fontAlgn="base" hangingPunct="0">
              <a:spcBef>
                <a:spcPct val="0"/>
              </a:spcBef>
              <a:spcAft>
                <a:spcPct val="0"/>
              </a:spcAft>
              <a:defRPr sz="3200">
                <a:solidFill>
                  <a:schemeClr val="tx2"/>
                </a:solidFill>
                <a:latin typeface="Calibri" pitchFamily="34" charset="0"/>
              </a:defRPr>
            </a:lvl2pPr>
            <a:lvl3pPr algn="l" rtl="0" eaLnBrk="0" fontAlgn="base" hangingPunct="0">
              <a:spcBef>
                <a:spcPct val="0"/>
              </a:spcBef>
              <a:spcAft>
                <a:spcPct val="0"/>
              </a:spcAft>
              <a:defRPr sz="3200">
                <a:solidFill>
                  <a:schemeClr val="tx2"/>
                </a:solidFill>
                <a:latin typeface="Calibri" pitchFamily="34" charset="0"/>
              </a:defRPr>
            </a:lvl3pPr>
            <a:lvl4pPr algn="l" rtl="0" eaLnBrk="0" fontAlgn="base" hangingPunct="0">
              <a:spcBef>
                <a:spcPct val="0"/>
              </a:spcBef>
              <a:spcAft>
                <a:spcPct val="0"/>
              </a:spcAft>
              <a:defRPr sz="3200">
                <a:solidFill>
                  <a:schemeClr val="tx2"/>
                </a:solidFill>
                <a:latin typeface="Calibri" pitchFamily="34" charset="0"/>
              </a:defRPr>
            </a:lvl4pPr>
            <a:lvl5pPr algn="l" rtl="0" eaLnBrk="0" fontAlgn="base" hangingPunct="0">
              <a:spcBef>
                <a:spcPct val="0"/>
              </a:spcBef>
              <a:spcAft>
                <a:spcPct val="0"/>
              </a:spcAft>
              <a:defRPr sz="32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ctr">
              <a:spcBef>
                <a:spcPts val="1200"/>
              </a:spcBef>
            </a:pPr>
            <a:endParaRPr lang="en-GB" altLang="en-US" sz="2800" b="1" kern="0" dirty="0">
              <a:solidFill>
                <a:srgbClr val="C00000"/>
              </a:solidFill>
              <a:latin typeface="+mj-lt"/>
            </a:endParaRPr>
          </a:p>
          <a:p>
            <a:pPr algn="ctr">
              <a:spcBef>
                <a:spcPts val="1200"/>
              </a:spcBef>
            </a:pPr>
            <a:r>
              <a:rPr lang="en-GB" altLang="en-US" sz="2500" kern="0" dirty="0" smtClean="0">
                <a:solidFill>
                  <a:schemeClr val="tx1"/>
                </a:solidFill>
                <a:latin typeface="Raleway" panose="020B0604020202020204" charset="0"/>
                <a:cs typeface="Avenir Book"/>
              </a:rPr>
              <a:t>7 Targets (4.1 – 4.7) and 3 Means of Implementation (4a-c) </a:t>
            </a:r>
          </a:p>
          <a:p>
            <a:pPr algn="ctr">
              <a:spcBef>
                <a:spcPts val="1200"/>
              </a:spcBef>
            </a:pPr>
            <a:r>
              <a:rPr lang="en-GB" altLang="en-US" sz="2500" kern="0" dirty="0" smtClean="0">
                <a:solidFill>
                  <a:schemeClr val="tx1"/>
                </a:solidFill>
                <a:latin typeface="Raleway" panose="020B0604020202020204" charset="0"/>
                <a:cs typeface="Avenir Book"/>
              </a:rPr>
              <a:t>(in total 10 targets)</a:t>
            </a:r>
          </a:p>
          <a:p>
            <a:pPr algn="ctr">
              <a:spcBef>
                <a:spcPts val="1200"/>
              </a:spcBef>
            </a:pPr>
            <a:endParaRPr lang="en-GB" altLang="en-US" sz="2500" kern="0" dirty="0" smtClean="0">
              <a:solidFill>
                <a:schemeClr val="tx1"/>
              </a:solidFill>
              <a:latin typeface="Raleway" panose="020B0604020202020204" charset="0"/>
              <a:cs typeface="Avenir Book"/>
            </a:endParaRPr>
          </a:p>
          <a:p>
            <a:pPr algn="ctr">
              <a:spcBef>
                <a:spcPts val="1200"/>
              </a:spcBef>
            </a:pPr>
            <a:r>
              <a:rPr lang="en-GB" altLang="en-US" sz="2500" kern="0" dirty="0" smtClean="0">
                <a:solidFill>
                  <a:schemeClr val="tx1"/>
                </a:solidFill>
                <a:latin typeface="Raleway" panose="020B0604020202020204" charset="0"/>
                <a:cs typeface="Avenir Book"/>
              </a:rPr>
              <a:t>11 Global Indicators and 32 Thematic Indicators</a:t>
            </a:r>
          </a:p>
          <a:p>
            <a:pPr algn="ctr">
              <a:spcBef>
                <a:spcPts val="1200"/>
              </a:spcBef>
            </a:pPr>
            <a:r>
              <a:rPr lang="en-GB" altLang="en-US" sz="2500" dirty="0" smtClean="0">
                <a:solidFill>
                  <a:schemeClr val="tx1"/>
                </a:solidFill>
                <a:latin typeface="Raleway" panose="020B0604020202020204" charset="0"/>
                <a:cs typeface="Avenir Book"/>
              </a:rPr>
              <a:t>(not  yet finalised)</a:t>
            </a:r>
            <a:endParaRPr lang="en-GB" altLang="en-US" sz="2500" kern="0" dirty="0" smtClean="0">
              <a:solidFill>
                <a:schemeClr val="tx1"/>
              </a:solidFill>
              <a:latin typeface="Raleway" panose="020B0604020202020204" charset="0"/>
              <a:cs typeface="Avenir Book"/>
            </a:endParaRPr>
          </a:p>
          <a:p>
            <a:pPr algn="ctr">
              <a:spcBef>
                <a:spcPts val="1200"/>
              </a:spcBef>
            </a:pPr>
            <a:endParaRPr lang="en-GB" altLang="en-US" sz="2500" kern="0" dirty="0" smtClean="0">
              <a:solidFill>
                <a:schemeClr val="tx1"/>
              </a:solidFill>
              <a:latin typeface="Raleway" panose="020B0604020202020204" charset="0"/>
              <a:cs typeface="Avenir Book"/>
            </a:endParaRPr>
          </a:p>
          <a:p>
            <a:pPr algn="ctr">
              <a:spcBef>
                <a:spcPts val="1200"/>
              </a:spcBef>
            </a:pPr>
            <a:r>
              <a:rPr lang="en-GB" altLang="en-US" sz="2500" kern="0" dirty="0" smtClean="0">
                <a:solidFill>
                  <a:schemeClr val="tx1"/>
                </a:solidFill>
                <a:latin typeface="Raleway" panose="020B0604020202020204" charset="0"/>
                <a:cs typeface="Avenir Book"/>
              </a:rPr>
              <a:t>Measures: specific data to </a:t>
            </a:r>
            <a:r>
              <a:rPr lang="en-GB" altLang="en-US" sz="2500" kern="0" dirty="0" smtClean="0">
                <a:solidFill>
                  <a:srgbClr val="000000"/>
                </a:solidFill>
                <a:latin typeface="Raleway" panose="020B0604020202020204" charset="0"/>
                <a:cs typeface="Avenir Book"/>
              </a:rPr>
              <a:t>measure each indicator</a:t>
            </a:r>
            <a:endParaRPr lang="en-GB" altLang="en-US" sz="2500" kern="0" dirty="0">
              <a:solidFill>
                <a:srgbClr val="000000"/>
              </a:solidFill>
              <a:latin typeface="Raleway" panose="020B0604020202020204" charset="0"/>
              <a:cs typeface="Avenir Book"/>
            </a:endParaRPr>
          </a:p>
          <a:p>
            <a:pPr algn="ctr">
              <a:spcBef>
                <a:spcPts val="1200"/>
              </a:spcBef>
            </a:pPr>
            <a:endParaRPr lang="en-US" altLang="en-US" sz="2500" b="1" kern="0" dirty="0">
              <a:solidFill>
                <a:srgbClr val="18415C"/>
              </a:solidFill>
            </a:endParaRPr>
          </a:p>
          <a:p>
            <a:pPr algn="ctr">
              <a:spcBef>
                <a:spcPts val="1200"/>
              </a:spcBef>
            </a:pPr>
            <a:endParaRPr lang="en-US" altLang="en-US" sz="2500" b="1" kern="0" dirty="0" smtClean="0">
              <a:solidFill>
                <a:srgbClr val="18415C"/>
              </a:solidFill>
            </a:endParaRPr>
          </a:p>
        </p:txBody>
      </p:sp>
      <p:sp>
        <p:nvSpPr>
          <p:cNvPr id="2" name="TextBox 1"/>
          <p:cNvSpPr txBox="1"/>
          <p:nvPr/>
        </p:nvSpPr>
        <p:spPr>
          <a:xfrm>
            <a:off x="1" y="-76200"/>
            <a:ext cx="8915400" cy="523220"/>
          </a:xfrm>
          <a:prstGeom prst="rect">
            <a:avLst/>
          </a:prstGeom>
          <a:noFill/>
        </p:spPr>
        <p:txBody>
          <a:bodyPr wrap="square" rtlCol="0">
            <a:spAutoFit/>
          </a:bodyPr>
          <a:lstStyle/>
          <a:p>
            <a:r>
              <a:rPr lang="en-US" sz="2800" b="1" dirty="0">
                <a:solidFill>
                  <a:schemeClr val="lt1"/>
                </a:solidFill>
                <a:latin typeface="Raleway "/>
                <a:ea typeface="Calibri"/>
                <a:cs typeface="Calibri"/>
              </a:rPr>
              <a:t>From commitment to </a:t>
            </a:r>
            <a:r>
              <a:rPr lang="en-US" sz="2800" b="1" dirty="0" smtClean="0">
                <a:solidFill>
                  <a:schemeClr val="lt1"/>
                </a:solidFill>
                <a:latin typeface="Raleway "/>
                <a:ea typeface="Calibri"/>
                <a:cs typeface="Calibri"/>
              </a:rPr>
              <a:t>action</a:t>
            </a:r>
            <a:endParaRPr lang="en-US" sz="2800" b="1" dirty="0">
              <a:solidFill>
                <a:schemeClr val="lt1"/>
              </a:solidFill>
              <a:latin typeface="Raleway "/>
              <a:ea typeface="Calibri"/>
              <a:cs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95" y="495528"/>
            <a:ext cx="1752600" cy="1581150"/>
          </a:xfrm>
          <a:prstGeom prst="rect">
            <a:avLst/>
          </a:prstGeom>
        </p:spPr>
      </p:pic>
      <p:sp>
        <p:nvSpPr>
          <p:cNvPr id="4" name="TextBox 3"/>
          <p:cNvSpPr txBox="1"/>
          <p:nvPr/>
        </p:nvSpPr>
        <p:spPr>
          <a:xfrm>
            <a:off x="1981200" y="609600"/>
            <a:ext cx="6934201" cy="2031325"/>
          </a:xfrm>
          <a:prstGeom prst="rect">
            <a:avLst/>
          </a:prstGeom>
          <a:noFill/>
        </p:spPr>
        <p:txBody>
          <a:bodyPr wrap="square" rtlCol="0">
            <a:spAutoFit/>
          </a:bodyPr>
          <a:lstStyle/>
          <a:p>
            <a:r>
              <a:rPr lang="en-GB" altLang="en-US" sz="2800" dirty="0">
                <a:solidFill>
                  <a:schemeClr val="accent5">
                    <a:lumMod val="50000"/>
                  </a:schemeClr>
                </a:solidFill>
                <a:latin typeface="Raleway" panose="020B0604020202020204" charset="0"/>
                <a:cs typeface="Avenir Book"/>
              </a:rPr>
              <a:t>Global goal SDG4</a:t>
            </a:r>
            <a:r>
              <a:rPr lang="en-GB" altLang="en-US" sz="2800" dirty="0">
                <a:latin typeface="Raleway" panose="020B0604020202020204" charset="0"/>
                <a:cs typeface="Avenir Book"/>
              </a:rPr>
              <a:t>: </a:t>
            </a:r>
            <a:r>
              <a:rPr lang="en-GB" altLang="en-US" sz="2800" i="1" dirty="0">
                <a:latin typeface="Raleway" panose="020B0604020202020204" charset="0"/>
                <a:cs typeface="Avenir Book"/>
              </a:rPr>
              <a:t>“</a:t>
            </a:r>
            <a:r>
              <a:rPr lang="en-US" sz="2800" i="1" dirty="0">
                <a:latin typeface="Raleway" panose="020B0604020202020204" charset="0"/>
              </a:rPr>
              <a:t>Ensure inclusive and equitable quality education and promote lifelong learning opportunities for all”</a:t>
            </a:r>
          </a:p>
          <a:p>
            <a:endParaRPr lang="en-US" dirty="0"/>
          </a:p>
        </p:txBody>
      </p:sp>
    </p:spTree>
    <p:extLst>
      <p:ext uri="{BB962C8B-B14F-4D97-AF65-F5344CB8AC3E}">
        <p14:creationId xmlns:p14="http://schemas.microsoft.com/office/powerpoint/2010/main" val="6679574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Shape 462"/>
          <p:cNvSpPr txBox="1"/>
          <p:nvPr/>
        </p:nvSpPr>
        <p:spPr>
          <a:xfrm>
            <a:off x="4274621" y="4620832"/>
            <a:ext cx="184800" cy="769500"/>
          </a:xfrm>
          <a:prstGeom prst="rect">
            <a:avLst/>
          </a:pr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2200" b="1">
              <a:solidFill>
                <a:srgbClr val="18415C"/>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p:txBody>
      </p:sp>
      <p:sp>
        <p:nvSpPr>
          <p:cNvPr id="463" name="Shape 463"/>
          <p:cNvSpPr txBox="1"/>
          <p:nvPr/>
        </p:nvSpPr>
        <p:spPr>
          <a:xfrm>
            <a:off x="482700" y="457200"/>
            <a:ext cx="8661300" cy="2014800"/>
          </a:xfrm>
          <a:prstGeom prst="rect">
            <a:avLst/>
          </a:prstGeom>
          <a:noFill/>
          <a:ln w="9525" cap="flat" cmpd="sng">
            <a:no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2600" b="1" u="none" dirty="0">
                <a:solidFill>
                  <a:schemeClr val="dk2"/>
                </a:solidFill>
                <a:latin typeface="Raleway"/>
                <a:ea typeface="Raleway"/>
                <a:cs typeface="Raleway"/>
                <a:sym typeface="Raleway"/>
              </a:rPr>
              <a:t>Education must be integrated into urban planning </a:t>
            </a:r>
            <a:r>
              <a:rPr lang="en-US" sz="2600" b="1" u="none" dirty="0" smtClean="0">
                <a:solidFill>
                  <a:schemeClr val="dk2"/>
                </a:solidFill>
                <a:latin typeface="Raleway"/>
                <a:ea typeface="Raleway"/>
                <a:cs typeface="Raleway"/>
                <a:sym typeface="Raleway"/>
              </a:rPr>
              <a:t/>
            </a:r>
            <a:br>
              <a:rPr lang="en-US" sz="2600" b="1" u="none" dirty="0" smtClean="0">
                <a:solidFill>
                  <a:schemeClr val="dk2"/>
                </a:solidFill>
                <a:latin typeface="Raleway"/>
                <a:ea typeface="Raleway"/>
                <a:cs typeface="Raleway"/>
                <a:sym typeface="Raleway"/>
              </a:rPr>
            </a:br>
            <a:r>
              <a:rPr lang="en-US" sz="2600" b="1" u="none" dirty="0" smtClean="0">
                <a:solidFill>
                  <a:schemeClr val="dk2"/>
                </a:solidFill>
                <a:latin typeface="Raleway"/>
                <a:ea typeface="Raleway"/>
                <a:cs typeface="Raleway"/>
                <a:sym typeface="Raleway"/>
              </a:rPr>
              <a:t>to </a:t>
            </a:r>
            <a:r>
              <a:rPr lang="en-US" sz="2600" b="1" u="none" dirty="0">
                <a:solidFill>
                  <a:schemeClr val="dk2"/>
                </a:solidFill>
                <a:latin typeface="Raleway"/>
                <a:ea typeface="Raleway"/>
                <a:cs typeface="Raleway"/>
                <a:sym typeface="Raleway"/>
              </a:rPr>
              <a:t>create sustainable </a:t>
            </a:r>
            <a:r>
              <a:rPr lang="en-US" sz="2600" b="1" u="none" dirty="0" smtClean="0">
                <a:solidFill>
                  <a:schemeClr val="dk2"/>
                </a:solidFill>
                <a:latin typeface="Raleway"/>
                <a:ea typeface="Raleway"/>
                <a:cs typeface="Raleway"/>
                <a:sym typeface="Raleway"/>
              </a:rPr>
              <a:t>cities</a:t>
            </a:r>
            <a:endParaRPr lang="en-US" sz="2600" b="1" u="none" dirty="0">
              <a:solidFill>
                <a:schemeClr val="dk2"/>
              </a:solidFill>
              <a:latin typeface="Raleway"/>
              <a:ea typeface="Raleway"/>
              <a:cs typeface="Raleway"/>
              <a:sym typeface="Raleway"/>
            </a:endParaRPr>
          </a:p>
        </p:txBody>
      </p:sp>
      <p:pic>
        <p:nvPicPr>
          <p:cNvPr id="464" name="Shape 464" descr="Places 1.jpg"/>
          <p:cNvPicPr preferRelativeResize="0"/>
          <p:nvPr/>
        </p:nvPicPr>
        <p:blipFill rotWithShape="1">
          <a:blip r:embed="rId3">
            <a:alphaModFix/>
          </a:blip>
          <a:srcRect t="6968"/>
          <a:stretch/>
        </p:blipFill>
        <p:spPr>
          <a:xfrm>
            <a:off x="457200" y="1492487"/>
            <a:ext cx="8672400" cy="5378100"/>
          </a:xfrm>
          <a:prstGeom prst="rect">
            <a:avLst/>
          </a:prstGeom>
          <a:noFill/>
          <a:ln w="9525" cap="flat" cmpd="sng">
            <a:solidFill>
              <a:srgbClr val="FFFFFF"/>
            </a:solidFill>
            <a:prstDash val="solid"/>
            <a:round/>
            <a:headEnd type="none" w="med" len="med"/>
            <a:tailEnd type="none" w="med" len="med"/>
          </a:ln>
        </p:spPr>
      </p:pic>
      <p:sp>
        <p:nvSpPr>
          <p:cNvPr id="465" name="Shape 465"/>
          <p:cNvSpPr txBox="1"/>
          <p:nvPr/>
        </p:nvSpPr>
        <p:spPr>
          <a:xfrm rot="-5400000">
            <a:off x="7562804" y="5220150"/>
            <a:ext cx="2967900" cy="307800"/>
          </a:xfrm>
          <a:prstGeom prst="rect">
            <a:avLst/>
          </a:prstGeom>
          <a:noFill/>
          <a:ln w="9525" cap="flat" cmpd="sng">
            <a:no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800" b="1">
                <a:solidFill>
                  <a:schemeClr val="lt1"/>
                </a:solidFill>
                <a:latin typeface="Raleway"/>
                <a:ea typeface="Raleway"/>
                <a:cs typeface="Raleway"/>
                <a:sym typeface="Raleway"/>
              </a:rPr>
              <a:t>Credit: Anna Spysz</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5233" y="1495786"/>
            <a:ext cx="2423056" cy="5438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5929086" y="4650554"/>
            <a:ext cx="2057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379219" y="1831154"/>
            <a:ext cx="1346198" cy="3135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1225" y="6094825"/>
            <a:ext cx="548775" cy="552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9798" y="6094825"/>
            <a:ext cx="553401" cy="55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478"/>
          <p:cNvPicPr preferRelativeResize="0"/>
          <p:nvPr/>
        </p:nvPicPr>
        <p:blipFill rotWithShape="1">
          <a:blip r:embed="rId3">
            <a:alphaModFix/>
          </a:blip>
          <a:srcRect l="597" t="1827" r="32895" b="509"/>
          <a:stretch/>
        </p:blipFill>
        <p:spPr>
          <a:xfrm>
            <a:off x="0" y="1396877"/>
            <a:ext cx="5715000" cy="5461123"/>
          </a:xfrm>
          <a:prstGeom prst="rect">
            <a:avLst/>
          </a:prstGeom>
          <a:noFill/>
          <a:ln>
            <a:noFill/>
          </a:ln>
        </p:spPr>
      </p:pic>
      <p:sp>
        <p:nvSpPr>
          <p:cNvPr id="4" name="Shape 480"/>
          <p:cNvSpPr/>
          <p:nvPr/>
        </p:nvSpPr>
        <p:spPr>
          <a:xfrm>
            <a:off x="-51073" y="-59506"/>
            <a:ext cx="4441088"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dirty="0">
                <a:solidFill>
                  <a:schemeClr val="lt1"/>
                </a:solidFill>
                <a:latin typeface="+mj-lt"/>
                <a:ea typeface="Calibri"/>
                <a:cs typeface="Calibri"/>
                <a:sym typeface="Calibri"/>
              </a:rPr>
              <a:t>PLACES</a:t>
            </a:r>
          </a:p>
        </p:txBody>
      </p:sp>
      <p:sp>
        <p:nvSpPr>
          <p:cNvPr id="5" name="Shape 481"/>
          <p:cNvSpPr txBox="1"/>
          <p:nvPr/>
        </p:nvSpPr>
        <p:spPr>
          <a:xfrm>
            <a:off x="-22970" y="463693"/>
            <a:ext cx="9166970" cy="822825"/>
          </a:xfrm>
          <a:prstGeom prst="rect">
            <a:avLst/>
          </a:prstGeom>
          <a:noFill/>
          <a:ln>
            <a:noFill/>
          </a:ln>
        </p:spPr>
        <p:txBody>
          <a:bodyPr lIns="91425" tIns="45700" rIns="91425" bIns="45700" anchor="t" anchorCtr="0">
            <a:noAutofit/>
          </a:bodyPr>
          <a:lstStyle/>
          <a:p>
            <a:pPr>
              <a:buSzPct val="25000"/>
            </a:pPr>
            <a:r>
              <a:rPr lang="en-US" sz="2600" b="1" dirty="0">
                <a:solidFill>
                  <a:schemeClr val="dk2"/>
                </a:solidFill>
                <a:latin typeface="Raleway"/>
                <a:ea typeface="Raleway"/>
                <a:cs typeface="Raleway"/>
              </a:rPr>
              <a:t>Fast urban growth is putting strain </a:t>
            </a:r>
            <a:r>
              <a:rPr lang="en-US" sz="2600" b="1" dirty="0" smtClean="0">
                <a:solidFill>
                  <a:schemeClr val="dk2"/>
                </a:solidFill>
                <a:latin typeface="Raleway"/>
                <a:ea typeface="Raleway"/>
                <a:cs typeface="Raleway"/>
              </a:rPr>
              <a:t>on </a:t>
            </a:r>
            <a:r>
              <a:rPr lang="en-US" sz="2600" b="1" dirty="0">
                <a:solidFill>
                  <a:schemeClr val="dk2"/>
                </a:solidFill>
                <a:latin typeface="Raleway"/>
                <a:ea typeface="Raleway"/>
                <a:cs typeface="Raleway"/>
              </a:rPr>
              <a:t>education systems</a:t>
            </a:r>
          </a:p>
        </p:txBody>
      </p:sp>
      <p:sp>
        <p:nvSpPr>
          <p:cNvPr id="8" name="Rectangle 7"/>
          <p:cNvSpPr/>
          <p:nvPr/>
        </p:nvSpPr>
        <p:spPr>
          <a:xfrm>
            <a:off x="5191809" y="4248408"/>
            <a:ext cx="646331" cy="2502932"/>
          </a:xfrm>
          <a:prstGeom prst="rect">
            <a:avLst/>
          </a:prstGeom>
        </p:spPr>
        <p:txBody>
          <a:bodyPr vert="vert270" wrap="square">
            <a:spAutoFit/>
          </a:bodyPr>
          <a:lstStyle/>
          <a:p>
            <a:r>
              <a:rPr lang="en-GB" sz="1000" b="1" dirty="0">
                <a:solidFill>
                  <a:srgbClr val="FFFFFF"/>
                </a:solidFill>
                <a:latin typeface="Raleway" panose="020B0604020202020204" charset="0"/>
              </a:rPr>
              <a:t>Credit: Kate Holt</a:t>
            </a:r>
            <a:endParaRPr lang="en-GB" sz="1000" dirty="0"/>
          </a:p>
          <a:p>
            <a:r>
              <a:rPr lang="en-GB" sz="1000" dirty="0"/>
              <a:t/>
            </a:r>
            <a:br>
              <a:rPr lang="en-GB" sz="1000" dirty="0"/>
            </a:br>
            <a:endParaRPr lang="en-GB" sz="1000" dirty="0"/>
          </a:p>
        </p:txBody>
      </p:sp>
      <p:sp>
        <p:nvSpPr>
          <p:cNvPr id="9" name="Rectangle 8"/>
          <p:cNvSpPr/>
          <p:nvPr/>
        </p:nvSpPr>
        <p:spPr>
          <a:xfrm>
            <a:off x="5714999" y="2138377"/>
            <a:ext cx="3429001" cy="1559670"/>
          </a:xfrm>
          <a:prstGeom prst="rect">
            <a:avLst/>
          </a:prstGeom>
          <a:solidFill>
            <a:srgbClr val="DEF1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en-US" sz="2000" b="1" dirty="0">
                <a:solidFill>
                  <a:schemeClr val="accent1">
                    <a:lumMod val="25000"/>
                  </a:schemeClr>
                </a:solidFill>
                <a:latin typeface="Raleway"/>
                <a:ea typeface="Raleway"/>
                <a:cs typeface="Raleway"/>
                <a:sym typeface="Calibri"/>
              </a:rPr>
              <a:t>More than one-third of urban residents in lower income countries live in slums or shanty towns </a:t>
            </a:r>
            <a:endParaRPr lang="en-US" sz="2000" b="1" dirty="0">
              <a:solidFill>
                <a:schemeClr val="accent1">
                  <a:lumMod val="25000"/>
                </a:schemeClr>
              </a:solidFill>
              <a:latin typeface="Raleway"/>
              <a:ea typeface="Raleway"/>
              <a:cs typeface="Raleway"/>
              <a:sym typeface="Raleway"/>
            </a:endParaRPr>
          </a:p>
        </p:txBody>
      </p:sp>
      <p:sp>
        <p:nvSpPr>
          <p:cNvPr id="10" name="Rectangle 9"/>
          <p:cNvSpPr/>
          <p:nvPr/>
        </p:nvSpPr>
        <p:spPr>
          <a:xfrm>
            <a:off x="5714999" y="4248408"/>
            <a:ext cx="3429001" cy="1100820"/>
          </a:xfrm>
          <a:prstGeom prst="rect">
            <a:avLst/>
          </a:prstGeom>
          <a:solidFill>
            <a:srgbClr val="DEF1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25000"/>
            </a:pPr>
            <a:r>
              <a:rPr lang="en-US" sz="2000" b="1" dirty="0">
                <a:solidFill>
                  <a:schemeClr val="accent1">
                    <a:lumMod val="25000"/>
                  </a:schemeClr>
                </a:solidFill>
                <a:latin typeface="Raleway"/>
                <a:ea typeface="Raleway"/>
                <a:cs typeface="Raleway"/>
                <a:sym typeface="Raleway"/>
              </a:rPr>
              <a:t>6 in 10 refugees live in urban </a:t>
            </a:r>
            <a:r>
              <a:rPr lang="en-US" sz="2000" b="1" dirty="0" smtClean="0">
                <a:solidFill>
                  <a:schemeClr val="accent1">
                    <a:lumMod val="25000"/>
                  </a:schemeClr>
                </a:solidFill>
                <a:latin typeface="Raleway"/>
                <a:ea typeface="Raleway"/>
                <a:cs typeface="Raleway"/>
                <a:sym typeface="Raleway"/>
              </a:rPr>
              <a:t>areas</a:t>
            </a:r>
            <a:endParaRPr lang="en-US" sz="2000" b="1" dirty="0">
              <a:solidFill>
                <a:schemeClr val="accent1">
                  <a:lumMod val="25000"/>
                </a:schemeClr>
              </a:solidFill>
              <a:latin typeface="Raleway"/>
              <a:ea typeface="Raleway"/>
              <a:cs typeface="Raleway"/>
              <a:sym typeface="Raleway"/>
            </a:endParaRPr>
          </a:p>
        </p:txBody>
      </p:sp>
    </p:spTree>
    <p:extLst>
      <p:ext uri="{BB962C8B-B14F-4D97-AF65-F5344CB8AC3E}">
        <p14:creationId xmlns:p14="http://schemas.microsoft.com/office/powerpoint/2010/main" val="27438442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7473"/>
          <a:stretch/>
        </p:blipFill>
        <p:spPr>
          <a:xfrm>
            <a:off x="0" y="1371599"/>
            <a:ext cx="9144000" cy="5640451"/>
          </a:xfrm>
          <a:prstGeom prst="rect">
            <a:avLst/>
          </a:prstGeom>
        </p:spPr>
      </p:pic>
      <p:sp>
        <p:nvSpPr>
          <p:cNvPr id="4" name="Shape 509"/>
          <p:cNvSpPr txBox="1"/>
          <p:nvPr/>
        </p:nvSpPr>
        <p:spPr>
          <a:xfrm>
            <a:off x="19902" y="457200"/>
            <a:ext cx="8743098" cy="954000"/>
          </a:xfrm>
          <a:prstGeom prst="rect">
            <a:avLst/>
          </a:prstGeom>
          <a:noFill/>
          <a:ln>
            <a:noFill/>
          </a:ln>
        </p:spPr>
        <p:txBody>
          <a:bodyPr lIns="91425" tIns="45700" rIns="91425" bIns="45700" anchor="t" anchorCtr="0">
            <a:noAutofit/>
          </a:bodyPr>
          <a:lstStyle/>
          <a:p>
            <a:pPr lvl="0">
              <a:buSzPct val="25000"/>
            </a:pPr>
            <a:r>
              <a:rPr lang="en-US" sz="2600" b="1" dirty="0">
                <a:solidFill>
                  <a:schemeClr val="dk2"/>
                </a:solidFill>
                <a:latin typeface="Raleway"/>
                <a:ea typeface="Raleway"/>
                <a:cs typeface="Raleway"/>
              </a:rPr>
              <a:t>Addressing inequalities in education can address urban problems, like unemployment and crime</a:t>
            </a:r>
          </a:p>
          <a:p>
            <a:pPr marL="0" marR="0" lvl="0" indent="0" algn="l" rtl="0">
              <a:spcBef>
                <a:spcPts val="0"/>
              </a:spcBef>
              <a:spcAft>
                <a:spcPts val="0"/>
              </a:spcAft>
              <a:buNone/>
            </a:pPr>
            <a:endParaRPr sz="2800" b="1" dirty="0">
              <a:solidFill>
                <a:schemeClr val="dk1"/>
              </a:solidFill>
            </a:endParaRPr>
          </a:p>
        </p:txBody>
      </p:sp>
      <p:sp>
        <p:nvSpPr>
          <p:cNvPr id="5" name="Rectangle 4"/>
          <p:cNvSpPr/>
          <p:nvPr/>
        </p:nvSpPr>
        <p:spPr>
          <a:xfrm>
            <a:off x="-51073" y="1927906"/>
            <a:ext cx="3417194" cy="1676400"/>
          </a:xfrm>
          <a:prstGeom prst="rect">
            <a:avLst/>
          </a:prstGeom>
          <a:solidFill>
            <a:srgbClr val="DEF1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en-US" sz="2000" b="1" dirty="0">
                <a:solidFill>
                  <a:schemeClr val="accent1">
                    <a:lumMod val="25000"/>
                  </a:schemeClr>
                </a:solidFill>
                <a:latin typeface="Raleway"/>
                <a:ea typeface="Raleway"/>
                <a:cs typeface="Raleway"/>
                <a:sym typeface="Calibri"/>
              </a:rPr>
              <a:t>Teacher training can also reduce discriminatory attitudes that exacerbate social </a:t>
            </a:r>
            <a:r>
              <a:rPr lang="en-US" sz="2000" b="1" dirty="0" err="1" smtClean="0">
                <a:solidFill>
                  <a:schemeClr val="accent1">
                    <a:lumMod val="25000"/>
                  </a:schemeClr>
                </a:solidFill>
                <a:latin typeface="Raleway"/>
                <a:ea typeface="Raleway"/>
                <a:cs typeface="Raleway"/>
                <a:sym typeface="Calibri"/>
              </a:rPr>
              <a:t>marginalisation</a:t>
            </a:r>
            <a:r>
              <a:rPr lang="en-US" sz="2000" b="1" dirty="0" smtClean="0">
                <a:solidFill>
                  <a:schemeClr val="accent1">
                    <a:lumMod val="25000"/>
                  </a:schemeClr>
                </a:solidFill>
                <a:latin typeface="Raleway"/>
                <a:ea typeface="Raleway"/>
                <a:cs typeface="Raleway"/>
                <a:sym typeface="Calibri"/>
              </a:rPr>
              <a:t> </a:t>
            </a:r>
            <a:endParaRPr lang="en-US" sz="2000" b="1" dirty="0">
              <a:solidFill>
                <a:schemeClr val="accent1">
                  <a:lumMod val="25000"/>
                </a:schemeClr>
              </a:solidFill>
              <a:latin typeface="Raleway"/>
              <a:ea typeface="Raleway"/>
              <a:cs typeface="Raleway"/>
              <a:sym typeface="Raleway"/>
            </a:endParaRPr>
          </a:p>
        </p:txBody>
      </p:sp>
      <p:sp>
        <p:nvSpPr>
          <p:cNvPr id="6" name="Shape 480"/>
          <p:cNvSpPr/>
          <p:nvPr/>
        </p:nvSpPr>
        <p:spPr>
          <a:xfrm>
            <a:off x="-51073" y="-59506"/>
            <a:ext cx="4441088"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dirty="0">
                <a:solidFill>
                  <a:schemeClr val="lt1"/>
                </a:solidFill>
                <a:latin typeface="+mj-lt"/>
                <a:ea typeface="Calibri"/>
                <a:cs typeface="Calibri"/>
                <a:sym typeface="Calibri"/>
              </a:rPr>
              <a:t>PLACES</a:t>
            </a:r>
          </a:p>
        </p:txBody>
      </p:sp>
      <p:sp>
        <p:nvSpPr>
          <p:cNvPr id="7" name="Rectangle 6"/>
          <p:cNvSpPr/>
          <p:nvPr/>
        </p:nvSpPr>
        <p:spPr>
          <a:xfrm>
            <a:off x="8820834" y="3224768"/>
            <a:ext cx="646331" cy="3645932"/>
          </a:xfrm>
          <a:prstGeom prst="rect">
            <a:avLst/>
          </a:prstGeom>
        </p:spPr>
        <p:txBody>
          <a:bodyPr vert="vert270" wrap="square">
            <a:spAutoFit/>
          </a:bodyPr>
          <a:lstStyle/>
          <a:p>
            <a:r>
              <a:rPr lang="en-GB" sz="1000" b="1" dirty="0">
                <a:solidFill>
                  <a:srgbClr val="FFFFFF"/>
                </a:solidFill>
                <a:latin typeface="Raleway" panose="020B0604020202020204" charset="0"/>
              </a:rPr>
              <a:t>Credit: Eduardo Martino</a:t>
            </a:r>
            <a:endParaRPr lang="en-GB" sz="1000" dirty="0"/>
          </a:p>
          <a:p>
            <a:r>
              <a:rPr lang="en-GB" sz="1000" dirty="0"/>
              <a:t/>
            </a:r>
            <a:br>
              <a:rPr lang="en-GB" sz="1000" dirty="0"/>
            </a:br>
            <a:endParaRPr lang="en-GB" sz="1000" dirty="0"/>
          </a:p>
        </p:txBody>
      </p:sp>
    </p:spTree>
    <p:extLst>
      <p:ext uri="{BB962C8B-B14F-4D97-AF65-F5344CB8AC3E}">
        <p14:creationId xmlns:p14="http://schemas.microsoft.com/office/powerpoint/2010/main" val="42318534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1" t="265" r="5128" b="7674"/>
          <a:stretch/>
        </p:blipFill>
        <p:spPr>
          <a:xfrm>
            <a:off x="-1073" y="1394033"/>
            <a:ext cx="9144000" cy="5776185"/>
          </a:xfrm>
          <a:prstGeom prst="rect">
            <a:avLst/>
          </a:prstGeom>
        </p:spPr>
      </p:pic>
      <p:sp>
        <p:nvSpPr>
          <p:cNvPr id="4" name="Shape 495"/>
          <p:cNvSpPr txBox="1"/>
          <p:nvPr/>
        </p:nvSpPr>
        <p:spPr>
          <a:xfrm>
            <a:off x="0" y="440033"/>
            <a:ext cx="9144000" cy="954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dirty="0" smtClean="0">
                <a:solidFill>
                  <a:schemeClr val="dk1"/>
                </a:solidFill>
                <a:latin typeface="Raleway" panose="020B0003030101060003" pitchFamily="34" charset="0"/>
                <a:sym typeface="Arial"/>
              </a:rPr>
              <a:t>Urban planning that considers education can transform cities </a:t>
            </a:r>
            <a:endParaRPr lang="en-US" sz="2800" b="1" dirty="0">
              <a:solidFill>
                <a:schemeClr val="dk1"/>
              </a:solidFill>
              <a:latin typeface="Raleway" panose="020B0003030101060003" pitchFamily="34" charset="0"/>
              <a:sym typeface="Arial"/>
            </a:endParaRPr>
          </a:p>
        </p:txBody>
      </p:sp>
      <p:sp>
        <p:nvSpPr>
          <p:cNvPr id="5" name="Shape 497"/>
          <p:cNvSpPr/>
          <p:nvPr/>
        </p:nvSpPr>
        <p:spPr>
          <a:xfrm>
            <a:off x="8342" y="-36967"/>
            <a:ext cx="5706657" cy="954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dirty="0" smtClean="0">
                <a:solidFill>
                  <a:schemeClr val="lt1"/>
                </a:solidFill>
                <a:latin typeface="Raleway" panose="020B0003030101060003" pitchFamily="34" charset="0"/>
                <a:ea typeface="Calibri"/>
                <a:cs typeface="Calibri"/>
                <a:sym typeface="Calibri"/>
              </a:rPr>
              <a:t>PLACES</a:t>
            </a:r>
            <a:endParaRPr lang="en-US" sz="2800" b="1" dirty="0">
              <a:solidFill>
                <a:schemeClr val="lt1"/>
              </a:solidFill>
              <a:latin typeface="Raleway" panose="020B0003030101060003" pitchFamily="34" charset="0"/>
              <a:ea typeface="Calibri"/>
              <a:cs typeface="Calibri"/>
              <a:sym typeface="Calibri"/>
            </a:endParaRPr>
          </a:p>
        </p:txBody>
      </p:sp>
      <p:sp>
        <p:nvSpPr>
          <p:cNvPr id="7" name="Rectangle 6"/>
          <p:cNvSpPr/>
          <p:nvPr/>
        </p:nvSpPr>
        <p:spPr>
          <a:xfrm>
            <a:off x="0" y="5943600"/>
            <a:ext cx="6477000" cy="762000"/>
          </a:xfrm>
          <a:prstGeom prst="rect">
            <a:avLst/>
          </a:prstGeom>
          <a:solidFill>
            <a:srgbClr val="DEF1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en-US" sz="2000" b="1" dirty="0" smtClean="0">
                <a:solidFill>
                  <a:schemeClr val="accent1">
                    <a:lumMod val="25000"/>
                  </a:schemeClr>
                </a:solidFill>
                <a:latin typeface="Raleway"/>
                <a:ea typeface="Raleway"/>
                <a:cs typeface="Raleway"/>
                <a:sym typeface="Raleway"/>
              </a:rPr>
              <a:t>Education propels cities’ competitiveness </a:t>
            </a:r>
            <a:br>
              <a:rPr lang="en-US" sz="2000" b="1" dirty="0" smtClean="0">
                <a:solidFill>
                  <a:schemeClr val="accent1">
                    <a:lumMod val="25000"/>
                  </a:schemeClr>
                </a:solidFill>
                <a:latin typeface="Raleway"/>
                <a:ea typeface="Raleway"/>
                <a:cs typeface="Raleway"/>
                <a:sym typeface="Raleway"/>
              </a:rPr>
            </a:br>
            <a:r>
              <a:rPr lang="en-US" sz="2000" b="1" dirty="0" smtClean="0">
                <a:solidFill>
                  <a:schemeClr val="accent1">
                    <a:lumMod val="25000"/>
                  </a:schemeClr>
                </a:solidFill>
                <a:latin typeface="Raleway"/>
                <a:ea typeface="Raleway"/>
                <a:cs typeface="Raleway"/>
                <a:sym typeface="Raleway"/>
              </a:rPr>
              <a:t>and can make them more environmentally friendly </a:t>
            </a:r>
            <a:endParaRPr lang="en-US" sz="2000" b="1" dirty="0">
              <a:solidFill>
                <a:schemeClr val="accent1">
                  <a:lumMod val="25000"/>
                </a:schemeClr>
              </a:solidFill>
              <a:latin typeface="Raleway"/>
              <a:ea typeface="Raleway"/>
              <a:cs typeface="Raleway"/>
              <a:sym typeface="Raleway"/>
            </a:endParaRPr>
          </a:p>
        </p:txBody>
      </p:sp>
      <p:sp>
        <p:nvSpPr>
          <p:cNvPr id="8" name="Shape 499"/>
          <p:cNvSpPr txBox="1"/>
          <p:nvPr/>
        </p:nvSpPr>
        <p:spPr>
          <a:xfrm rot="-5400000">
            <a:off x="7518850" y="5292450"/>
            <a:ext cx="2967900"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1" dirty="0">
                <a:solidFill>
                  <a:schemeClr val="lt1"/>
                </a:solidFill>
                <a:latin typeface="Raleway"/>
                <a:ea typeface="Raleway"/>
                <a:cs typeface="Raleway"/>
                <a:sym typeface="Raleway"/>
              </a:rPr>
              <a:t>Credit: Craig </a:t>
            </a:r>
            <a:r>
              <a:rPr lang="en-US" sz="800" b="1" dirty="0" err="1">
                <a:solidFill>
                  <a:schemeClr val="lt1"/>
                </a:solidFill>
                <a:latin typeface="Raleway"/>
                <a:ea typeface="Raleway"/>
                <a:cs typeface="Raleway"/>
                <a:sym typeface="Raleway"/>
              </a:rPr>
              <a:t>Stanfill</a:t>
            </a:r>
            <a:endParaRPr lang="en-US" sz="800" b="1" dirty="0">
              <a:solidFill>
                <a:schemeClr val="lt1"/>
              </a:solidFill>
              <a:latin typeface="Raleway"/>
              <a:ea typeface="Raleway"/>
              <a:cs typeface="Raleway"/>
              <a:sym typeface="Raleway"/>
            </a:endParaRPr>
          </a:p>
        </p:txBody>
      </p:sp>
    </p:spTree>
    <p:extLst>
      <p:ext uri="{BB962C8B-B14F-4D97-AF65-F5344CB8AC3E}">
        <p14:creationId xmlns:p14="http://schemas.microsoft.com/office/powerpoint/2010/main" val="24372674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650" b="11065"/>
          <a:stretch/>
        </p:blipFill>
        <p:spPr>
          <a:xfrm>
            <a:off x="482600" y="1232035"/>
            <a:ext cx="8661400" cy="5625965"/>
          </a:xfrm>
          <a:prstGeom prst="rect">
            <a:avLst/>
          </a:prstGeom>
        </p:spPr>
      </p:pic>
      <p:sp>
        <p:nvSpPr>
          <p:cNvPr id="522" name="Shape 522"/>
          <p:cNvSpPr txBox="1"/>
          <p:nvPr/>
        </p:nvSpPr>
        <p:spPr>
          <a:xfrm>
            <a:off x="4274621" y="4620832"/>
            <a:ext cx="184800" cy="7695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200" b="1">
              <a:solidFill>
                <a:srgbClr val="18415C"/>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p:txBody>
      </p:sp>
      <p:sp>
        <p:nvSpPr>
          <p:cNvPr id="523" name="Shape 523"/>
          <p:cNvSpPr/>
          <p:nvPr/>
        </p:nvSpPr>
        <p:spPr>
          <a:xfrm>
            <a:off x="474000" y="457200"/>
            <a:ext cx="8670000" cy="990600"/>
          </a:xfrm>
          <a:prstGeom prst="rect">
            <a:avLst/>
          </a:prstGeom>
          <a:solidFill>
            <a:schemeClr val="lt1"/>
          </a:solidFill>
          <a:ln>
            <a:noFill/>
          </a:ln>
        </p:spPr>
        <p:txBody>
          <a:bodyPr lIns="91425" tIns="45700" rIns="91425" bIns="45700" anchor="t" anchorCtr="0">
            <a:noAutofit/>
          </a:bodyPr>
          <a:lstStyle/>
          <a:p>
            <a:pPr marL="0" marR="0" lvl="0" indent="0" rtl="0">
              <a:spcBef>
                <a:spcPts val="0"/>
              </a:spcBef>
              <a:spcAft>
                <a:spcPts val="0"/>
              </a:spcAft>
              <a:buSzPct val="25000"/>
              <a:buNone/>
            </a:pPr>
            <a:r>
              <a:rPr lang="en-US" sz="2600" b="1" dirty="0">
                <a:solidFill>
                  <a:srgbClr val="000000"/>
                </a:solidFill>
                <a:latin typeface="Raleway"/>
                <a:ea typeface="Raleway"/>
                <a:cs typeface="Raleway"/>
                <a:sym typeface="Raleway"/>
              </a:rPr>
              <a:t>We must pull together if we are to </a:t>
            </a:r>
            <a:r>
              <a:rPr lang="en-US" sz="2600" b="1" dirty="0" smtClean="0">
                <a:solidFill>
                  <a:srgbClr val="000000"/>
                </a:solidFill>
                <a:latin typeface="Raleway"/>
                <a:ea typeface="Raleway"/>
                <a:cs typeface="Raleway"/>
                <a:sym typeface="Raleway"/>
              </a:rPr>
              <a:t>achieve </a:t>
            </a:r>
            <a:br>
              <a:rPr lang="en-US" sz="2600" b="1" dirty="0" smtClean="0">
                <a:solidFill>
                  <a:srgbClr val="000000"/>
                </a:solidFill>
                <a:latin typeface="Raleway"/>
                <a:ea typeface="Raleway"/>
                <a:cs typeface="Raleway"/>
                <a:sym typeface="Raleway"/>
              </a:rPr>
            </a:br>
            <a:r>
              <a:rPr lang="en-US" sz="2600" b="1" dirty="0" smtClean="0">
                <a:solidFill>
                  <a:srgbClr val="000000"/>
                </a:solidFill>
                <a:latin typeface="Raleway"/>
                <a:ea typeface="Raleway"/>
                <a:cs typeface="Raleway"/>
                <a:sym typeface="Raleway"/>
              </a:rPr>
              <a:t>the 2030 </a:t>
            </a:r>
            <a:r>
              <a:rPr lang="en-US" sz="2600" b="1" dirty="0">
                <a:latin typeface="Raleway"/>
                <a:ea typeface="Raleway"/>
                <a:cs typeface="Raleway"/>
                <a:sym typeface="Raleway"/>
              </a:rPr>
              <a:t>A</a:t>
            </a:r>
            <a:r>
              <a:rPr lang="en-US" sz="2600" b="1" dirty="0" smtClean="0">
                <a:solidFill>
                  <a:srgbClr val="000000"/>
                </a:solidFill>
                <a:latin typeface="Raleway"/>
                <a:ea typeface="Raleway"/>
                <a:cs typeface="Raleway"/>
                <a:sym typeface="Raleway"/>
              </a:rPr>
              <a:t>genda </a:t>
            </a:r>
            <a:r>
              <a:rPr lang="en-US" sz="2600" b="1" dirty="0">
                <a:solidFill>
                  <a:srgbClr val="000000"/>
                </a:solidFill>
                <a:latin typeface="Raleway"/>
                <a:ea typeface="Raleway"/>
                <a:cs typeface="Raleway"/>
                <a:sym typeface="Raleway"/>
              </a:rPr>
              <a:t>for </a:t>
            </a:r>
            <a:r>
              <a:rPr lang="en-US" sz="2600" b="1" dirty="0" smtClean="0">
                <a:solidFill>
                  <a:srgbClr val="000000"/>
                </a:solidFill>
                <a:latin typeface="Raleway"/>
                <a:ea typeface="Raleway"/>
                <a:cs typeface="Raleway"/>
                <a:sym typeface="Raleway"/>
              </a:rPr>
              <a:t>Sustainable Development</a:t>
            </a:r>
            <a:endParaRPr lang="en-US" sz="2600" b="1" dirty="0">
              <a:solidFill>
                <a:srgbClr val="000000"/>
              </a:solidFill>
              <a:latin typeface="Raleway"/>
              <a:ea typeface="Raleway"/>
              <a:cs typeface="Raleway"/>
              <a:sym typeface="Raleway"/>
            </a:endParaRPr>
          </a:p>
        </p:txBody>
      </p:sp>
      <p:sp>
        <p:nvSpPr>
          <p:cNvPr id="524" name="Shape 524"/>
          <p:cNvSpPr txBox="1"/>
          <p:nvPr/>
        </p:nvSpPr>
        <p:spPr>
          <a:xfrm rot="-5400000">
            <a:off x="6912350" y="4604521"/>
            <a:ext cx="3949800"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1">
                <a:solidFill>
                  <a:schemeClr val="lt1"/>
                </a:solidFill>
                <a:latin typeface="Raleway"/>
                <a:ea typeface="Raleway"/>
                <a:cs typeface="Raleway"/>
                <a:sym typeface="Raleway"/>
              </a:rPr>
              <a:t>Credit: Marisol Grandon/Department for International Development</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8347" y="1447800"/>
            <a:ext cx="2427731"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6268347" y="4620832"/>
            <a:ext cx="2270692" cy="20919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809113" y="1860708"/>
            <a:ext cx="1346198" cy="264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0837" y="6160125"/>
            <a:ext cx="539004" cy="5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537"/>
          <p:cNvSpPr txBox="1"/>
          <p:nvPr/>
        </p:nvSpPr>
        <p:spPr>
          <a:xfrm>
            <a:off x="152401" y="152400"/>
            <a:ext cx="7239000" cy="1317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2800" b="1">
              <a:solidFill>
                <a:schemeClr val="dk1"/>
              </a:solidFill>
              <a:latin typeface="Calibri"/>
              <a:ea typeface="Calibri"/>
              <a:cs typeface="Calibri"/>
              <a:sym typeface="Calibri"/>
            </a:endParaRPr>
          </a:p>
        </p:txBody>
      </p:sp>
      <p:sp>
        <p:nvSpPr>
          <p:cNvPr id="4" name="Shape 538"/>
          <p:cNvSpPr/>
          <p:nvPr/>
        </p:nvSpPr>
        <p:spPr>
          <a:xfrm>
            <a:off x="0" y="-59506"/>
            <a:ext cx="4419600"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dirty="0" smtClean="0">
                <a:solidFill>
                  <a:schemeClr val="lt1"/>
                </a:solidFill>
                <a:latin typeface="Raleway "/>
                <a:ea typeface="Calibri"/>
                <a:cs typeface="Calibri"/>
                <a:sym typeface="Calibri"/>
              </a:rPr>
              <a:t>PARTNERSHIPS</a:t>
            </a:r>
            <a:endParaRPr lang="en-US" sz="2800" b="1" dirty="0">
              <a:solidFill>
                <a:schemeClr val="lt1"/>
              </a:solidFill>
              <a:latin typeface="Raleway "/>
              <a:ea typeface="Calibri"/>
              <a:cs typeface="Calibri"/>
              <a:sym typeface="Calibri"/>
            </a:endParaRPr>
          </a:p>
        </p:txBody>
      </p:sp>
      <p:sp>
        <p:nvSpPr>
          <p:cNvPr id="5" name="Shape 539"/>
          <p:cNvSpPr txBox="1"/>
          <p:nvPr/>
        </p:nvSpPr>
        <p:spPr>
          <a:xfrm>
            <a:off x="0" y="381000"/>
            <a:ext cx="9144000" cy="892499"/>
          </a:xfrm>
          <a:prstGeom prst="rect">
            <a:avLst/>
          </a:prstGeom>
          <a:noFill/>
          <a:ln>
            <a:noFill/>
          </a:ln>
        </p:spPr>
        <p:txBody>
          <a:bodyPr lIns="91425" tIns="45700" rIns="91425" bIns="45700" anchor="t" anchorCtr="0">
            <a:noAutofit/>
          </a:bodyPr>
          <a:lstStyle/>
          <a:p>
            <a:pPr marL="0" marR="0" lvl="0" indent="0" rtl="0">
              <a:spcBef>
                <a:spcPts val="0"/>
              </a:spcBef>
              <a:spcAft>
                <a:spcPts val="0"/>
              </a:spcAft>
              <a:buSzPct val="25000"/>
              <a:buNone/>
            </a:pPr>
            <a:r>
              <a:rPr lang="en-US" sz="2600" b="1" dirty="0" smtClean="0">
                <a:solidFill>
                  <a:schemeClr val="dk1"/>
                </a:solidFill>
                <a:latin typeface="Raleway"/>
                <a:ea typeface="Raleway"/>
                <a:cs typeface="Raleway"/>
                <a:sym typeface="Raleway"/>
              </a:rPr>
              <a:t>More domestic resources are needed </a:t>
            </a:r>
            <a:r>
              <a:rPr lang="en-US" sz="2600" b="1" dirty="0">
                <a:solidFill>
                  <a:schemeClr val="dk1"/>
                </a:solidFill>
                <a:latin typeface="Raleway"/>
                <a:ea typeface="Raleway"/>
                <a:cs typeface="Raleway"/>
                <a:sym typeface="Raleway"/>
              </a:rPr>
              <a:t>if we are to achieve our </a:t>
            </a:r>
            <a:r>
              <a:rPr lang="en-US" sz="2600" b="1" dirty="0" smtClean="0">
                <a:solidFill>
                  <a:schemeClr val="dk1"/>
                </a:solidFill>
                <a:latin typeface="Raleway"/>
                <a:ea typeface="Raleway"/>
                <a:cs typeface="Raleway"/>
                <a:sym typeface="Raleway"/>
              </a:rPr>
              <a:t>goals </a:t>
            </a:r>
            <a:endParaRPr lang="en-US" sz="2600" b="1" dirty="0">
              <a:solidFill>
                <a:schemeClr val="dk1"/>
              </a:solidFill>
              <a:latin typeface="Raleway"/>
              <a:ea typeface="Raleway"/>
              <a:cs typeface="Raleway"/>
              <a:sym typeface="Raleway"/>
            </a:endParaRPr>
          </a:p>
        </p:txBody>
      </p:sp>
      <p:sp>
        <p:nvSpPr>
          <p:cNvPr id="6" name="Rectangle 5"/>
          <p:cNvSpPr/>
          <p:nvPr/>
        </p:nvSpPr>
        <p:spPr>
          <a:xfrm>
            <a:off x="16565" y="6209446"/>
            <a:ext cx="9127435" cy="641928"/>
          </a:xfrm>
          <a:prstGeom prst="rect">
            <a:avLst/>
          </a:prstGeom>
          <a:solidFill>
            <a:srgbClr val="DEF1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25000"/>
            </a:pPr>
            <a:r>
              <a:rPr lang="en-US" sz="2000" b="1" dirty="0">
                <a:solidFill>
                  <a:schemeClr val="accent1">
                    <a:lumMod val="25000"/>
                  </a:schemeClr>
                </a:solidFill>
                <a:latin typeface="Raleway"/>
                <a:ea typeface="Raleway"/>
                <a:cs typeface="Raleway"/>
                <a:sym typeface="Raleway"/>
              </a:rPr>
              <a:t>Education can increase tax compliance</a:t>
            </a:r>
          </a:p>
        </p:txBody>
      </p:sp>
      <p:pic>
        <p:nvPicPr>
          <p:cNvPr id="7" name="Picture 6"/>
          <p:cNvPicPr>
            <a:picLocks noChangeAspect="1"/>
          </p:cNvPicPr>
          <p:nvPr/>
        </p:nvPicPr>
        <p:blipFill>
          <a:blip r:embed="rId3"/>
          <a:stretch>
            <a:fillRect/>
          </a:stretch>
        </p:blipFill>
        <p:spPr>
          <a:xfrm>
            <a:off x="838200" y="1246632"/>
            <a:ext cx="7086600" cy="4925568"/>
          </a:xfrm>
          <a:prstGeom prst="rect">
            <a:avLst/>
          </a:prstGeom>
        </p:spPr>
      </p:pic>
    </p:spTree>
    <p:extLst>
      <p:ext uri="{BB962C8B-B14F-4D97-AF65-F5344CB8AC3E}">
        <p14:creationId xmlns:p14="http://schemas.microsoft.com/office/powerpoint/2010/main" val="20800377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551"/>
          <p:cNvSpPr txBox="1"/>
          <p:nvPr/>
        </p:nvSpPr>
        <p:spPr>
          <a:xfrm>
            <a:off x="0" y="457200"/>
            <a:ext cx="9144000" cy="750300"/>
          </a:xfrm>
          <a:prstGeom prst="rect">
            <a:avLst/>
          </a:prstGeom>
          <a:solidFill>
            <a:schemeClr val="accent3"/>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dirty="0">
                <a:solidFill>
                  <a:schemeClr val="dk1"/>
                </a:solidFill>
                <a:latin typeface="Raleway"/>
                <a:ea typeface="Raleway"/>
                <a:cs typeface="Raleway"/>
                <a:sym typeface="Raleway"/>
              </a:rPr>
              <a:t>Aid to education </a:t>
            </a:r>
            <a:r>
              <a:rPr lang="en-US" sz="2600" b="1" dirty="0" smtClean="0">
                <a:solidFill>
                  <a:schemeClr val="dk1"/>
                </a:solidFill>
                <a:latin typeface="Raleway"/>
                <a:ea typeface="Raleway"/>
                <a:cs typeface="Raleway"/>
                <a:sym typeface="Raleway"/>
              </a:rPr>
              <a:t>is declining </a:t>
            </a:r>
            <a:br>
              <a:rPr lang="en-US" sz="2600" b="1" dirty="0" smtClean="0">
                <a:solidFill>
                  <a:schemeClr val="dk1"/>
                </a:solidFill>
                <a:latin typeface="Raleway"/>
                <a:ea typeface="Raleway"/>
                <a:cs typeface="Raleway"/>
                <a:sym typeface="Raleway"/>
              </a:rPr>
            </a:br>
            <a:r>
              <a:rPr lang="en-US" sz="2600" b="1" dirty="0" smtClean="0">
                <a:solidFill>
                  <a:schemeClr val="dk1"/>
                </a:solidFill>
                <a:latin typeface="Raleway"/>
                <a:ea typeface="Raleway"/>
                <a:cs typeface="Raleway"/>
                <a:sym typeface="Raleway"/>
              </a:rPr>
              <a:t>and </a:t>
            </a:r>
            <a:r>
              <a:rPr lang="en-US" sz="2600" b="1" dirty="0">
                <a:solidFill>
                  <a:schemeClr val="dk1"/>
                </a:solidFill>
                <a:latin typeface="Raleway"/>
                <a:ea typeface="Raleway"/>
                <a:cs typeface="Raleway"/>
                <a:sym typeface="Raleway"/>
              </a:rPr>
              <a:t>not effectively targeting those most in </a:t>
            </a:r>
            <a:r>
              <a:rPr lang="en-US" sz="2600" b="1" dirty="0" smtClean="0">
                <a:solidFill>
                  <a:schemeClr val="dk1"/>
                </a:solidFill>
                <a:latin typeface="Raleway"/>
                <a:ea typeface="Raleway"/>
                <a:cs typeface="Raleway"/>
                <a:sym typeface="Raleway"/>
              </a:rPr>
              <a:t>need </a:t>
            </a:r>
            <a:endParaRPr lang="en-US" sz="2600" b="1" dirty="0">
              <a:solidFill>
                <a:schemeClr val="dk1"/>
              </a:solidFill>
              <a:latin typeface="Raleway"/>
              <a:ea typeface="Raleway"/>
              <a:cs typeface="Raleway"/>
              <a:sym typeface="Raleway"/>
            </a:endParaRPr>
          </a:p>
        </p:txBody>
      </p:sp>
      <p:sp>
        <p:nvSpPr>
          <p:cNvPr id="4" name="Shape 553"/>
          <p:cNvSpPr/>
          <p:nvPr/>
        </p:nvSpPr>
        <p:spPr>
          <a:xfrm>
            <a:off x="0" y="-59506"/>
            <a:ext cx="3657599"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dirty="0" smtClean="0">
                <a:solidFill>
                  <a:schemeClr val="lt1"/>
                </a:solidFill>
                <a:latin typeface="Raleway "/>
                <a:ea typeface="Calibri"/>
                <a:cs typeface="Calibri"/>
                <a:sym typeface="Calibri"/>
              </a:rPr>
              <a:t>PARTNERSHIPS</a:t>
            </a:r>
            <a:endParaRPr lang="en-US" sz="2800" b="1" dirty="0">
              <a:solidFill>
                <a:schemeClr val="lt1"/>
              </a:solidFill>
              <a:latin typeface="Raleway "/>
              <a:ea typeface="Calibri"/>
              <a:cs typeface="Calibri"/>
              <a:sym typeface="Calibri"/>
            </a:endParaRPr>
          </a:p>
        </p:txBody>
      </p:sp>
      <p:sp>
        <p:nvSpPr>
          <p:cNvPr id="5" name="Rectangle 4"/>
          <p:cNvSpPr/>
          <p:nvPr/>
        </p:nvSpPr>
        <p:spPr>
          <a:xfrm>
            <a:off x="0" y="6172200"/>
            <a:ext cx="9144000" cy="685799"/>
          </a:xfrm>
          <a:prstGeom prst="rect">
            <a:avLst/>
          </a:prstGeom>
          <a:solidFill>
            <a:srgbClr val="DEF1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SzPct val="25000"/>
            </a:pPr>
            <a:r>
              <a:rPr lang="en-US" sz="2000" b="1" dirty="0" smtClean="0">
                <a:solidFill>
                  <a:schemeClr val="accent1">
                    <a:lumMod val="25000"/>
                  </a:schemeClr>
                </a:solidFill>
                <a:latin typeface="Raleway"/>
                <a:ea typeface="Raleway"/>
                <a:cs typeface="Raleway"/>
                <a:sym typeface="Raleway"/>
              </a:rPr>
              <a:t>Since </a:t>
            </a:r>
            <a:r>
              <a:rPr lang="en-US" sz="2000" b="1" dirty="0">
                <a:solidFill>
                  <a:schemeClr val="accent1">
                    <a:lumMod val="25000"/>
                  </a:schemeClr>
                </a:solidFill>
                <a:latin typeface="Raleway"/>
                <a:ea typeface="Raleway"/>
                <a:cs typeface="Raleway"/>
                <a:sym typeface="Raleway"/>
              </a:rPr>
              <a:t>2003 </a:t>
            </a:r>
            <a:r>
              <a:rPr lang="en-US" sz="2000" b="1" dirty="0" smtClean="0">
                <a:solidFill>
                  <a:schemeClr val="accent1">
                    <a:lumMod val="25000"/>
                  </a:schemeClr>
                </a:solidFill>
                <a:latin typeface="Raleway"/>
                <a:ea typeface="Raleway"/>
                <a:cs typeface="Raleway"/>
                <a:sym typeface="Raleway"/>
              </a:rPr>
              <a:t>aid to education in 170 countries has been associated </a:t>
            </a:r>
            <a:r>
              <a:rPr lang="en-US" sz="2000" b="1" dirty="0">
                <a:solidFill>
                  <a:schemeClr val="accent1">
                    <a:lumMod val="25000"/>
                  </a:schemeClr>
                </a:solidFill>
                <a:latin typeface="Raleway"/>
                <a:ea typeface="Raleway"/>
                <a:cs typeface="Raleway"/>
                <a:sym typeface="Raleway"/>
              </a:rPr>
              <a:t>with </a:t>
            </a:r>
            <a:r>
              <a:rPr lang="en-US" sz="2000" b="1" dirty="0" smtClean="0">
                <a:solidFill>
                  <a:schemeClr val="accent1">
                    <a:lumMod val="25000"/>
                  </a:schemeClr>
                </a:solidFill>
                <a:latin typeface="Raleway"/>
                <a:ea typeface="Raleway"/>
                <a:cs typeface="Raleway"/>
                <a:sym typeface="Raleway"/>
              </a:rPr>
              <a:t>donor trade-related interests, </a:t>
            </a:r>
            <a:r>
              <a:rPr lang="en-US" sz="2000" b="1" dirty="0">
                <a:solidFill>
                  <a:schemeClr val="accent1">
                    <a:lumMod val="25000"/>
                  </a:schemeClr>
                </a:solidFill>
                <a:latin typeface="Raleway"/>
                <a:ea typeface="Raleway"/>
                <a:cs typeface="Raleway"/>
                <a:sym typeface="Raleway"/>
              </a:rPr>
              <a:t>and not numbers in school</a:t>
            </a:r>
          </a:p>
        </p:txBody>
      </p:sp>
      <p:cxnSp>
        <p:nvCxnSpPr>
          <p:cNvPr id="8" name="Straight Connector 7"/>
          <p:cNvCxnSpPr/>
          <p:nvPr/>
        </p:nvCxnSpPr>
        <p:spPr>
          <a:xfrm flipH="1">
            <a:off x="4754880" y="3497659"/>
            <a:ext cx="76199" cy="17676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 name="Chart 8"/>
          <p:cNvGraphicFramePr>
            <a:graphicFrameLocks/>
          </p:cNvGraphicFramePr>
          <p:nvPr>
            <p:extLst>
              <p:ext uri="{D42A27DB-BD31-4B8C-83A1-F6EECF244321}">
                <p14:modId xmlns:p14="http://schemas.microsoft.com/office/powerpoint/2010/main" val="926924232"/>
              </p:ext>
            </p:extLst>
          </p:nvPr>
        </p:nvGraphicFramePr>
        <p:xfrm>
          <a:off x="0" y="1234715"/>
          <a:ext cx="8686800" cy="49374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057582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1555576"/>
            <a:ext cx="4876800" cy="127405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SzPct val="25000"/>
            </a:pPr>
            <a:r>
              <a:rPr lang="en-US" sz="2000" b="1" dirty="0" smtClean="0">
                <a:solidFill>
                  <a:schemeClr val="accent1">
                    <a:lumMod val="25000"/>
                  </a:schemeClr>
                </a:solidFill>
                <a:latin typeface="Raleway"/>
                <a:ea typeface="Raleway"/>
                <a:cs typeface="Raleway"/>
                <a:sym typeface="Raleway"/>
              </a:rPr>
              <a:t>1. Collaborate across sectors</a:t>
            </a:r>
            <a:endParaRPr lang="en-US" sz="2000" b="1" dirty="0">
              <a:solidFill>
                <a:schemeClr val="dk1"/>
              </a:solidFill>
              <a:latin typeface="Raleway"/>
              <a:ea typeface="Raleway"/>
              <a:cs typeface="Raleway"/>
              <a:sym typeface="Raleway"/>
            </a:endParaRPr>
          </a:p>
        </p:txBody>
      </p:sp>
      <p:sp>
        <p:nvSpPr>
          <p:cNvPr id="3" name="Shape 553"/>
          <p:cNvSpPr/>
          <p:nvPr/>
        </p:nvSpPr>
        <p:spPr>
          <a:xfrm>
            <a:off x="0" y="-59506"/>
            <a:ext cx="8305800"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dirty="0" smtClean="0">
                <a:solidFill>
                  <a:schemeClr val="lt1"/>
                </a:solidFill>
                <a:latin typeface="Raleway "/>
                <a:ea typeface="Calibri"/>
                <a:cs typeface="Calibri"/>
                <a:sym typeface="Calibri"/>
              </a:rPr>
              <a:t>FINAL RECOMMENDATIONS</a:t>
            </a:r>
            <a:endParaRPr lang="en-US" sz="2800" b="1" dirty="0">
              <a:solidFill>
                <a:schemeClr val="lt1"/>
              </a:solidFill>
              <a:latin typeface="Raleway "/>
              <a:ea typeface="Calibri"/>
              <a:cs typeface="Calibri"/>
              <a:sym typeface="Calibri"/>
            </a:endParaRPr>
          </a:p>
        </p:txBody>
      </p:sp>
      <p:sp>
        <p:nvSpPr>
          <p:cNvPr id="5" name="Shape 539"/>
          <p:cNvSpPr txBox="1"/>
          <p:nvPr/>
        </p:nvSpPr>
        <p:spPr>
          <a:xfrm>
            <a:off x="152400" y="479101"/>
            <a:ext cx="8877300" cy="892499"/>
          </a:xfrm>
          <a:prstGeom prst="rect">
            <a:avLst/>
          </a:prstGeom>
          <a:noFill/>
          <a:ln>
            <a:noFill/>
          </a:ln>
        </p:spPr>
        <p:txBody>
          <a:bodyPr lIns="91425" tIns="45700" rIns="91425" bIns="45700" anchor="t" anchorCtr="0">
            <a:noAutofit/>
          </a:bodyPr>
          <a:lstStyle/>
          <a:p>
            <a:r>
              <a:rPr lang="en-US" sz="2600" b="1" dirty="0" smtClean="0">
                <a:solidFill>
                  <a:schemeClr val="dk1"/>
                </a:solidFill>
                <a:latin typeface="Raleway"/>
                <a:ea typeface="Raleway"/>
                <a:cs typeface="Raleway"/>
              </a:rPr>
              <a:t>For education to be transformative in support of the new sustainable development agenda, ‘education as usual’ will not suffice</a:t>
            </a:r>
            <a:endParaRPr lang="en-US" sz="2600" b="1" dirty="0">
              <a:solidFill>
                <a:schemeClr val="dk1"/>
              </a:solidFill>
              <a:latin typeface="Raleway"/>
              <a:ea typeface="Raleway"/>
              <a:cs typeface="Raleway"/>
            </a:endParaRPr>
          </a:p>
        </p:txBody>
      </p:sp>
      <p:sp>
        <p:nvSpPr>
          <p:cNvPr id="7" name="Rectangle 6"/>
          <p:cNvSpPr/>
          <p:nvPr/>
        </p:nvSpPr>
        <p:spPr>
          <a:xfrm>
            <a:off x="177800" y="2518338"/>
            <a:ext cx="4876800" cy="156347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SzPct val="25000"/>
            </a:pPr>
            <a:r>
              <a:rPr lang="en-US" sz="2000" b="1" dirty="0" smtClean="0">
                <a:solidFill>
                  <a:schemeClr val="accent1">
                    <a:lumMod val="25000"/>
                  </a:schemeClr>
                </a:solidFill>
                <a:latin typeface="Raleway"/>
                <a:ea typeface="Raleway"/>
                <a:cs typeface="Raleway"/>
                <a:sym typeface="Raleway"/>
              </a:rPr>
              <a:t>2. Governments </a:t>
            </a:r>
            <a:r>
              <a:rPr lang="en-US" sz="2000" b="1" dirty="0">
                <a:solidFill>
                  <a:schemeClr val="accent1">
                    <a:lumMod val="25000"/>
                  </a:schemeClr>
                </a:solidFill>
                <a:latin typeface="Raleway"/>
                <a:ea typeface="Raleway"/>
                <a:cs typeface="Raleway"/>
                <a:sym typeface="Raleway"/>
              </a:rPr>
              <a:t>need to view formal and non-formal education and training as key to their efforts to tackle cross-sector </a:t>
            </a:r>
            <a:r>
              <a:rPr lang="en-US" sz="2000" b="1" dirty="0" smtClean="0">
                <a:solidFill>
                  <a:schemeClr val="accent1">
                    <a:lumMod val="25000"/>
                  </a:schemeClr>
                </a:solidFill>
                <a:latin typeface="Raleway"/>
                <a:ea typeface="Raleway"/>
                <a:cs typeface="Raleway"/>
                <a:sym typeface="Raleway"/>
              </a:rPr>
              <a:t>problems</a:t>
            </a:r>
            <a:endParaRPr lang="en-US" sz="2000" b="1" dirty="0">
              <a:solidFill>
                <a:schemeClr val="dk1"/>
              </a:solidFill>
              <a:latin typeface="Raleway"/>
              <a:ea typeface="Raleway"/>
              <a:cs typeface="Raleway"/>
              <a:sym typeface="Raleway"/>
            </a:endParaRPr>
          </a:p>
        </p:txBody>
      </p:sp>
      <p:sp>
        <p:nvSpPr>
          <p:cNvPr id="9" name="Rectangle 8"/>
          <p:cNvSpPr/>
          <p:nvPr/>
        </p:nvSpPr>
        <p:spPr>
          <a:xfrm>
            <a:off x="177800" y="3783223"/>
            <a:ext cx="4876800" cy="1563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SzPct val="25000"/>
            </a:pPr>
            <a:r>
              <a:rPr lang="en-US" sz="2000" b="1" dirty="0" smtClean="0">
                <a:solidFill>
                  <a:schemeClr val="accent1">
                    <a:lumMod val="25000"/>
                  </a:schemeClr>
                </a:solidFill>
                <a:latin typeface="Raleway"/>
                <a:ea typeface="Raleway"/>
                <a:cs typeface="Raleway"/>
                <a:sym typeface="Raleway"/>
              </a:rPr>
              <a:t>3. Education Ministries and Ministries of Labour should work together to reduce income inequality. </a:t>
            </a:r>
            <a:endParaRPr lang="en-US" sz="2000" b="1" dirty="0">
              <a:solidFill>
                <a:schemeClr val="dk1"/>
              </a:solidFill>
              <a:latin typeface="Raleway"/>
              <a:ea typeface="Raleway"/>
              <a:cs typeface="Raleway"/>
              <a:sym typeface="Raleway"/>
            </a:endParaRPr>
          </a:p>
        </p:txBody>
      </p:sp>
      <p:sp>
        <p:nvSpPr>
          <p:cNvPr id="10" name="Rectangle 9"/>
          <p:cNvSpPr/>
          <p:nvPr/>
        </p:nvSpPr>
        <p:spPr>
          <a:xfrm>
            <a:off x="152400" y="4876800"/>
            <a:ext cx="4876800" cy="1352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SzPct val="25000"/>
            </a:pPr>
            <a:r>
              <a:rPr lang="en-US" sz="2000" b="1" dirty="0" smtClean="0">
                <a:solidFill>
                  <a:schemeClr val="accent1">
                    <a:lumMod val="25000"/>
                  </a:schemeClr>
                </a:solidFill>
                <a:latin typeface="Raleway"/>
                <a:ea typeface="Raleway"/>
                <a:cs typeface="Raleway"/>
                <a:sym typeface="Raleway"/>
              </a:rPr>
              <a:t>4. Education </a:t>
            </a:r>
            <a:r>
              <a:rPr lang="en-US" sz="2000" b="1" dirty="0">
                <a:solidFill>
                  <a:schemeClr val="accent1">
                    <a:lumMod val="25000"/>
                  </a:schemeClr>
                </a:solidFill>
                <a:latin typeface="Raleway"/>
                <a:ea typeface="Raleway"/>
                <a:cs typeface="Raleway"/>
                <a:sym typeface="Raleway"/>
              </a:rPr>
              <a:t>systems need increased and predictable </a:t>
            </a:r>
            <a:r>
              <a:rPr lang="en-US" sz="2000" b="1" dirty="0" smtClean="0">
                <a:solidFill>
                  <a:schemeClr val="accent1">
                    <a:lumMod val="25000"/>
                  </a:schemeClr>
                </a:solidFill>
                <a:latin typeface="Raleway"/>
                <a:ea typeface="Raleway"/>
                <a:cs typeface="Raleway"/>
                <a:sym typeface="Raleway"/>
              </a:rPr>
              <a:t>financing</a:t>
            </a:r>
            <a:endParaRPr lang="en-US" sz="2000" b="1" dirty="0">
              <a:solidFill>
                <a:schemeClr val="dk1"/>
              </a:solidFill>
              <a:latin typeface="Raleway"/>
              <a:ea typeface="Raleway"/>
              <a:cs typeface="Raleway"/>
              <a:sym typeface="Raleway"/>
            </a:endParaRPr>
          </a:p>
        </p:txBody>
      </p:sp>
      <p:sp>
        <p:nvSpPr>
          <p:cNvPr id="11" name="Rectangle 10"/>
          <p:cNvSpPr/>
          <p:nvPr/>
        </p:nvSpPr>
        <p:spPr>
          <a:xfrm>
            <a:off x="152400" y="5629469"/>
            <a:ext cx="4114800" cy="1274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SzPct val="25000"/>
            </a:pPr>
            <a:r>
              <a:rPr lang="en-US" sz="2000" b="1" dirty="0">
                <a:solidFill>
                  <a:schemeClr val="accent1">
                    <a:lumMod val="25000"/>
                  </a:schemeClr>
                </a:solidFill>
                <a:latin typeface="Raleway"/>
                <a:ea typeface="Raleway"/>
                <a:cs typeface="Raleway"/>
                <a:sym typeface="Raleway"/>
              </a:rPr>
              <a:t>5</a:t>
            </a:r>
            <a:r>
              <a:rPr lang="en-US" sz="2000" b="1" dirty="0" smtClean="0">
                <a:solidFill>
                  <a:schemeClr val="accent1">
                    <a:lumMod val="25000"/>
                  </a:schemeClr>
                </a:solidFill>
                <a:latin typeface="Raleway"/>
                <a:ea typeface="Raleway"/>
                <a:cs typeface="Raleway"/>
                <a:sym typeface="Raleway"/>
              </a:rPr>
              <a:t>. Improve equity</a:t>
            </a:r>
            <a:endParaRPr lang="en-US" sz="2000" b="1" dirty="0">
              <a:solidFill>
                <a:schemeClr val="dk1"/>
              </a:solidFill>
              <a:latin typeface="Raleway"/>
              <a:ea typeface="Raleway"/>
              <a:cs typeface="Raleway"/>
              <a:sym typeface="Raleway"/>
            </a:endParaRPr>
          </a:p>
        </p:txBody>
      </p:sp>
      <p:sp>
        <p:nvSpPr>
          <p:cNvPr id="12" name="Rectangle 11"/>
          <p:cNvSpPr/>
          <p:nvPr/>
        </p:nvSpPr>
        <p:spPr>
          <a:xfrm>
            <a:off x="5054600" y="3700990"/>
            <a:ext cx="3975100" cy="75177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SzPct val="25000"/>
            </a:pPr>
            <a:endParaRPr lang="en-US" sz="800" b="1" dirty="0" smtClean="0">
              <a:solidFill>
                <a:schemeClr val="accent1">
                  <a:lumMod val="25000"/>
                </a:schemeClr>
              </a:solidFill>
              <a:latin typeface="Raleway" panose="020B0003030101060003" pitchFamily="34" charset="0"/>
              <a:ea typeface="Raleway"/>
              <a:cs typeface="Raleway"/>
              <a:sym typeface="Raleway"/>
            </a:endParaRPr>
          </a:p>
          <a:p>
            <a:pPr lvl="0">
              <a:buSzPct val="25000"/>
            </a:pPr>
            <a:r>
              <a:rPr lang="en-US" sz="2000" b="1" dirty="0" smtClean="0">
                <a:solidFill>
                  <a:schemeClr val="accent1">
                    <a:lumMod val="25000"/>
                  </a:schemeClr>
                </a:solidFill>
                <a:latin typeface="Raleway" panose="020B0003030101060003" pitchFamily="34" charset="0"/>
                <a:ea typeface="Raleway"/>
                <a:cs typeface="Raleway"/>
                <a:sym typeface="Raleway"/>
              </a:rPr>
              <a:t>6. Change the focus of education:</a:t>
            </a:r>
          </a:p>
          <a:p>
            <a:pPr lvl="0">
              <a:buSzPct val="25000"/>
            </a:pPr>
            <a:endParaRPr lang="en-US" sz="2000" b="1" dirty="0" smtClean="0">
              <a:solidFill>
                <a:schemeClr val="accent1">
                  <a:lumMod val="25000"/>
                </a:schemeClr>
              </a:solidFill>
              <a:latin typeface="Raleway" panose="020B0003030101060003" pitchFamily="34" charset="0"/>
              <a:ea typeface="Raleway"/>
              <a:cs typeface="Raleway"/>
              <a:sym typeface="Raleway"/>
            </a:endParaRPr>
          </a:p>
          <a:p>
            <a:pPr marL="177800" lvl="0" indent="-177800">
              <a:buSzPct val="25000"/>
            </a:pPr>
            <a:r>
              <a:rPr lang="en-US" sz="2000" dirty="0" smtClean="0">
                <a:solidFill>
                  <a:schemeClr val="accent1">
                    <a:lumMod val="25000"/>
                  </a:schemeClr>
                </a:solidFill>
                <a:latin typeface="Raleway" panose="020B0003030101060003" pitchFamily="34" charset="0"/>
              </a:rPr>
              <a:t>a) In developing skills policies, consider both medium- and long-term needs and the implications of sustainable growth</a:t>
            </a:r>
          </a:p>
          <a:p>
            <a:pPr marL="177800" lvl="0" indent="-177800">
              <a:buSzPct val="25000"/>
            </a:pPr>
            <a:endParaRPr lang="en-US" sz="2000" b="1" dirty="0" smtClean="0">
              <a:solidFill>
                <a:schemeClr val="accent1">
                  <a:lumMod val="25000"/>
                </a:schemeClr>
              </a:solidFill>
              <a:latin typeface="Raleway" panose="020B0003030101060003" pitchFamily="34" charset="0"/>
            </a:endParaRPr>
          </a:p>
          <a:p>
            <a:pPr marL="177800" lvl="0" indent="-177800">
              <a:buSzPct val="25000"/>
            </a:pPr>
            <a:r>
              <a:rPr lang="en-US" sz="2000" dirty="0" smtClean="0">
                <a:solidFill>
                  <a:schemeClr val="accent1">
                    <a:lumMod val="25000"/>
                  </a:schemeClr>
                </a:solidFill>
                <a:latin typeface="Raleway" panose="020B0003030101060003" pitchFamily="34" charset="0"/>
              </a:rPr>
              <a:t>b) Civic, peace and sustainability education programmes can be important levers for SDG progress</a:t>
            </a:r>
            <a:endParaRPr lang="en-US" sz="2000" b="1" dirty="0">
              <a:solidFill>
                <a:schemeClr val="accent1">
                  <a:lumMod val="25000"/>
                </a:schemeClr>
              </a:solidFill>
              <a:latin typeface="Raleway" panose="020B0003030101060003" pitchFamily="34" charset="0"/>
              <a:ea typeface="Raleway"/>
              <a:cs typeface="Raleway"/>
              <a:sym typeface="Raleway"/>
            </a:endParaRPr>
          </a:p>
        </p:txBody>
      </p:sp>
    </p:spTree>
    <p:extLst>
      <p:ext uri="{BB962C8B-B14F-4D97-AF65-F5344CB8AC3E}">
        <p14:creationId xmlns:p14="http://schemas.microsoft.com/office/powerpoint/2010/main" val="38303005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Shape 571"/>
          <p:cNvSpPr/>
          <p:nvPr/>
        </p:nvSpPr>
        <p:spPr>
          <a:xfrm>
            <a:off x="685800" y="1219200"/>
            <a:ext cx="8458200" cy="4251036"/>
          </a:xfrm>
          <a:prstGeom prst="rect">
            <a:avLst/>
          </a:prstGeom>
          <a:noFill/>
          <a:ln>
            <a:noFill/>
          </a:ln>
        </p:spPr>
        <p:txBody>
          <a:bodyPr lIns="91425" tIns="45700" rIns="91425" bIns="45700" anchor="t" anchorCtr="0">
            <a:noAutofit/>
          </a:bodyPr>
          <a:lstStyle/>
          <a:p>
            <a:pPr lvl="0" algn="ctr">
              <a:buSzPct val="25000"/>
            </a:pPr>
            <a:r>
              <a:rPr lang="en-US" sz="3500" b="1" dirty="0" smtClean="0">
                <a:solidFill>
                  <a:srgbClr val="18415C"/>
                </a:solidFill>
                <a:latin typeface="Raleway"/>
                <a:ea typeface="Raleway"/>
                <a:cs typeface="Raleway"/>
                <a:sym typeface="Raleway"/>
              </a:rPr>
              <a:t>Download the Report:</a:t>
            </a:r>
            <a:endParaRPr lang="en-US" sz="3500" b="1" dirty="0" smtClean="0">
              <a:solidFill>
                <a:srgbClr val="18415C"/>
              </a:solidFill>
              <a:latin typeface="Raleway"/>
              <a:ea typeface="Raleway"/>
              <a:cs typeface="Raleway"/>
              <a:sym typeface="Raleway"/>
              <a:hlinkClick r:id="rId3"/>
            </a:endParaRPr>
          </a:p>
          <a:p>
            <a:pPr lvl="0" algn="ctr">
              <a:buSzPct val="25000"/>
            </a:pPr>
            <a:r>
              <a:rPr lang="en-US" sz="3600" b="1" u="sng" dirty="0" smtClean="0">
                <a:solidFill>
                  <a:srgbClr val="00A99D"/>
                </a:solidFill>
                <a:latin typeface="Raleway"/>
                <a:ea typeface="Raleway"/>
                <a:cs typeface="Raleway"/>
                <a:sym typeface="Raleway"/>
                <a:hlinkClick r:id="rId3"/>
              </a:rPr>
              <a:t>Bitly.com/sdg4all</a:t>
            </a:r>
            <a:endParaRPr lang="en-US" sz="3500" b="1" u="sng" dirty="0" smtClean="0">
              <a:solidFill>
                <a:schemeClr val="hlink"/>
              </a:solidFill>
              <a:latin typeface="Raleway"/>
              <a:ea typeface="Raleway"/>
              <a:cs typeface="Raleway"/>
              <a:sym typeface="Raleway"/>
              <a:hlinkClick r:id="rId3"/>
            </a:endParaRPr>
          </a:p>
          <a:p>
            <a:pPr marL="0" marR="0" lvl="0" indent="0" algn="ctr" rtl="0">
              <a:spcBef>
                <a:spcPts val="600"/>
              </a:spcBef>
              <a:spcAft>
                <a:spcPts val="0"/>
              </a:spcAft>
              <a:buNone/>
            </a:pPr>
            <a:endParaRPr sz="3500" b="1" dirty="0">
              <a:solidFill>
                <a:srgbClr val="18415C"/>
              </a:solidFill>
              <a:latin typeface="Raleway"/>
              <a:ea typeface="Raleway"/>
              <a:cs typeface="Raleway"/>
              <a:sym typeface="Raleway"/>
            </a:endParaRPr>
          </a:p>
          <a:p>
            <a:pPr marL="0" marR="0" lvl="0" indent="0" algn="ctr" rtl="0">
              <a:spcBef>
                <a:spcPts val="600"/>
              </a:spcBef>
              <a:spcAft>
                <a:spcPts val="0"/>
              </a:spcAft>
              <a:buSzPct val="25000"/>
              <a:buNone/>
            </a:pPr>
            <a:r>
              <a:rPr lang="en-US" sz="3500" b="1" dirty="0" smtClean="0">
                <a:solidFill>
                  <a:srgbClr val="18415C"/>
                </a:solidFill>
                <a:latin typeface="Raleway"/>
                <a:ea typeface="Raleway"/>
                <a:cs typeface="Raleway"/>
                <a:sym typeface="Raleway"/>
              </a:rPr>
              <a:t>Blogs</a:t>
            </a:r>
            <a:r>
              <a:rPr lang="en-US" sz="3500" b="1" dirty="0">
                <a:solidFill>
                  <a:srgbClr val="18415C"/>
                </a:solidFill>
                <a:latin typeface="Raleway"/>
                <a:ea typeface="Raleway"/>
                <a:cs typeface="Raleway"/>
                <a:sym typeface="Raleway"/>
              </a:rPr>
              <a:t>:</a:t>
            </a:r>
            <a:r>
              <a:rPr lang="en-US" sz="3500" b="1" dirty="0">
                <a:solidFill>
                  <a:srgbClr val="D60093"/>
                </a:solidFill>
                <a:latin typeface="Raleway"/>
                <a:ea typeface="Raleway"/>
                <a:cs typeface="Raleway"/>
                <a:sym typeface="Raleway"/>
              </a:rPr>
              <a:t>  </a:t>
            </a:r>
            <a:endParaRPr lang="en-US" sz="3500" b="1" dirty="0" smtClean="0">
              <a:solidFill>
                <a:srgbClr val="D60093"/>
              </a:solidFill>
              <a:latin typeface="Raleway"/>
              <a:ea typeface="Raleway"/>
              <a:cs typeface="Raleway"/>
              <a:sym typeface="Raleway"/>
            </a:endParaRPr>
          </a:p>
          <a:p>
            <a:pPr marL="0" marR="0" lvl="0" indent="0" algn="ctr" rtl="0">
              <a:spcBef>
                <a:spcPts val="600"/>
              </a:spcBef>
              <a:spcAft>
                <a:spcPts val="0"/>
              </a:spcAft>
              <a:buSzPct val="25000"/>
              <a:buNone/>
            </a:pPr>
            <a:r>
              <a:rPr lang="en-US" sz="3000" b="1" dirty="0" err="1" smtClean="0">
                <a:solidFill>
                  <a:srgbClr val="00A99D"/>
                </a:solidFill>
                <a:latin typeface="Raleway"/>
                <a:ea typeface="Raleway"/>
                <a:cs typeface="Raleway"/>
                <a:sym typeface="Raleway"/>
              </a:rPr>
              <a:t>gemreportunesco.wordpress.com</a:t>
            </a:r>
            <a:endParaRPr lang="en-US" sz="3000" b="1" dirty="0">
              <a:solidFill>
                <a:srgbClr val="00A99D"/>
              </a:solidFill>
              <a:latin typeface="Raleway"/>
              <a:ea typeface="Raleway"/>
              <a:cs typeface="Raleway"/>
              <a:sym typeface="Raleway"/>
            </a:endParaRPr>
          </a:p>
          <a:p>
            <a:pPr marL="0" marR="0" lvl="0" indent="0" algn="ctr" rtl="0">
              <a:spcBef>
                <a:spcPts val="600"/>
              </a:spcBef>
              <a:spcAft>
                <a:spcPts val="0"/>
              </a:spcAft>
              <a:buSzPct val="25000"/>
              <a:buNone/>
            </a:pPr>
            <a:r>
              <a:rPr lang="en-US" sz="3000" b="1" dirty="0" err="1">
                <a:solidFill>
                  <a:srgbClr val="00A99D"/>
                </a:solidFill>
                <a:latin typeface="Raleway"/>
                <a:ea typeface="Raleway"/>
                <a:cs typeface="Raleway"/>
                <a:sym typeface="Raleway"/>
              </a:rPr>
              <a:t>educacionmundialblog.wordpress.com</a:t>
            </a:r>
            <a:endParaRPr lang="en-US" sz="3000" b="1" dirty="0">
              <a:solidFill>
                <a:srgbClr val="00A99D"/>
              </a:solidFill>
              <a:latin typeface="Raleway"/>
              <a:ea typeface="Raleway"/>
              <a:cs typeface="Raleway"/>
              <a:sym typeface="Raleway"/>
            </a:endParaRPr>
          </a:p>
          <a:p>
            <a:pPr marL="0" marR="0" lvl="0" indent="0" algn="ctr" rtl="0">
              <a:spcBef>
                <a:spcPts val="600"/>
              </a:spcBef>
              <a:spcAft>
                <a:spcPts val="0"/>
              </a:spcAft>
              <a:buSzPct val="25000"/>
              <a:buNone/>
            </a:pPr>
            <a:r>
              <a:rPr lang="en-US" sz="3500" b="1" dirty="0">
                <a:solidFill>
                  <a:srgbClr val="18415C"/>
                </a:solidFill>
                <a:latin typeface="Raleway"/>
                <a:ea typeface="Raleway"/>
                <a:cs typeface="Raleway"/>
                <a:sym typeface="Raleway"/>
              </a:rPr>
              <a:t>#SDG4All</a:t>
            </a:r>
          </a:p>
          <a:p>
            <a:pPr marL="0" marR="0" lvl="0" indent="0" algn="ctr" rtl="0">
              <a:spcBef>
                <a:spcPts val="600"/>
              </a:spcBef>
              <a:spcAft>
                <a:spcPts val="0"/>
              </a:spcAft>
              <a:buSzPct val="25000"/>
              <a:buNone/>
            </a:pPr>
            <a:r>
              <a:rPr lang="en-US" sz="3500" b="1" dirty="0">
                <a:solidFill>
                  <a:srgbClr val="18415C"/>
                </a:solidFill>
                <a:latin typeface="Raleway"/>
                <a:ea typeface="Raleway"/>
                <a:cs typeface="Raleway"/>
                <a:sym typeface="Raleway"/>
              </a:rPr>
              <a:t> @</a:t>
            </a:r>
            <a:r>
              <a:rPr lang="en-US" sz="3500" b="1" dirty="0" err="1">
                <a:solidFill>
                  <a:srgbClr val="18415C"/>
                </a:solidFill>
                <a:latin typeface="Raleway"/>
                <a:ea typeface="Raleway"/>
                <a:cs typeface="Raleway"/>
                <a:sym typeface="Raleway"/>
              </a:rPr>
              <a:t>GEMreport</a:t>
            </a:r>
            <a:endParaRPr lang="en-US" sz="3500" b="1" dirty="0">
              <a:solidFill>
                <a:srgbClr val="18415C"/>
              </a:solidFill>
              <a:latin typeface="Raleway"/>
              <a:ea typeface="Raleway"/>
              <a:cs typeface="Raleway"/>
              <a:sym typeface="Raleway"/>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0" y="762000"/>
            <a:ext cx="7176880" cy="602579"/>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A99D"/>
              </a:buClr>
              <a:buSzPct val="253059"/>
            </a:pPr>
            <a:r>
              <a:rPr lang="en-US" sz="2000" dirty="0">
                <a:solidFill>
                  <a:schemeClr val="accent1">
                    <a:lumMod val="50000"/>
                  </a:schemeClr>
                </a:solidFill>
                <a:latin typeface="Raleway"/>
                <a:ea typeface="Raleway"/>
                <a:cs typeface="Raleway"/>
                <a:sym typeface="Raleway"/>
              </a:rPr>
              <a:t>Target 4.1: Primary and secondary education</a:t>
            </a:r>
          </a:p>
          <a:p>
            <a:pPr lvl="0">
              <a:buClr>
                <a:srgbClr val="00A99D"/>
              </a:buClr>
              <a:buSzPct val="124000"/>
            </a:pPr>
            <a:r>
              <a:rPr lang="en-US" sz="2000" b="1" dirty="0" smtClean="0">
                <a:solidFill>
                  <a:schemeClr val="accent1">
                    <a:lumMod val="50000"/>
                  </a:schemeClr>
                </a:solidFill>
                <a:latin typeface="Raleway"/>
                <a:ea typeface="Raleway"/>
                <a:cs typeface="Raleway"/>
                <a:sym typeface="Raleway"/>
              </a:rPr>
              <a:t>263</a:t>
            </a:r>
            <a:r>
              <a:rPr lang="en-US" sz="2000" dirty="0" smtClean="0">
                <a:solidFill>
                  <a:schemeClr val="tx1"/>
                </a:solidFill>
                <a:latin typeface="Raleway"/>
                <a:ea typeface="Raleway"/>
                <a:cs typeface="Raleway"/>
                <a:sym typeface="Raleway"/>
              </a:rPr>
              <a:t> </a:t>
            </a:r>
            <a:r>
              <a:rPr lang="en-US" sz="2000" dirty="0">
                <a:solidFill>
                  <a:schemeClr val="tx1"/>
                </a:solidFill>
                <a:latin typeface="Raleway"/>
                <a:ea typeface="Raleway"/>
                <a:cs typeface="Raleway"/>
                <a:sym typeface="Raleway"/>
              </a:rPr>
              <a:t>million children, adolescents and youth are out of school</a:t>
            </a:r>
            <a:r>
              <a:rPr lang="en-US" sz="2000" dirty="0" smtClean="0">
                <a:solidFill>
                  <a:schemeClr val="tx1"/>
                </a:solidFill>
                <a:latin typeface="Raleway"/>
                <a:ea typeface="Raleway"/>
                <a:cs typeface="Raleway"/>
                <a:sym typeface="Raleway"/>
              </a:rPr>
              <a:t>.</a:t>
            </a:r>
          </a:p>
        </p:txBody>
      </p:sp>
      <p:pic>
        <p:nvPicPr>
          <p:cNvPr id="4" name="Shape 76"/>
          <p:cNvPicPr preferRelativeResize="0"/>
          <p:nvPr/>
        </p:nvPicPr>
        <p:blipFill rotWithShape="1">
          <a:blip r:embed="rId3">
            <a:alphaModFix/>
          </a:blip>
          <a:srcRect/>
          <a:stretch/>
        </p:blipFill>
        <p:spPr>
          <a:xfrm>
            <a:off x="132405" y="468681"/>
            <a:ext cx="1603102" cy="1479653"/>
          </a:xfrm>
          <a:prstGeom prst="rect">
            <a:avLst/>
          </a:prstGeom>
          <a:noFill/>
          <a:ln>
            <a:noFill/>
          </a:ln>
        </p:spPr>
      </p:pic>
      <p:pic>
        <p:nvPicPr>
          <p:cNvPr id="5" name="Shape 85"/>
          <p:cNvPicPr preferRelativeResize="0"/>
          <p:nvPr/>
        </p:nvPicPr>
        <p:blipFill rotWithShape="1">
          <a:blip r:embed="rId4">
            <a:alphaModFix/>
          </a:blip>
          <a:srcRect/>
          <a:stretch/>
        </p:blipFill>
        <p:spPr>
          <a:xfrm>
            <a:off x="115928" y="2675813"/>
            <a:ext cx="1581415" cy="1514534"/>
          </a:xfrm>
          <a:prstGeom prst="rect">
            <a:avLst/>
          </a:prstGeom>
          <a:noFill/>
          <a:ln>
            <a:noFill/>
          </a:ln>
        </p:spPr>
      </p:pic>
      <p:sp>
        <p:nvSpPr>
          <p:cNvPr id="6" name="Rectangle 5"/>
          <p:cNvSpPr/>
          <p:nvPr/>
        </p:nvSpPr>
        <p:spPr>
          <a:xfrm>
            <a:off x="1905000" y="3124200"/>
            <a:ext cx="7176880" cy="762000"/>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A99D"/>
              </a:buClr>
              <a:buSzPct val="253059"/>
            </a:pPr>
            <a:r>
              <a:rPr lang="en-US" sz="2000" dirty="0">
                <a:solidFill>
                  <a:schemeClr val="accent1">
                    <a:lumMod val="50000"/>
                  </a:schemeClr>
                </a:solidFill>
                <a:latin typeface="Raleway"/>
                <a:ea typeface="Raleway"/>
                <a:cs typeface="Raleway"/>
                <a:sym typeface="Raleway"/>
              </a:rPr>
              <a:t>Target 4.2: Early childhood care and education</a:t>
            </a:r>
          </a:p>
          <a:p>
            <a:pPr lvl="0">
              <a:buClr>
                <a:srgbClr val="00A99D"/>
              </a:buClr>
              <a:buSzPct val="253059"/>
            </a:pPr>
            <a:r>
              <a:rPr lang="en-US" sz="2000" dirty="0" smtClean="0">
                <a:solidFill>
                  <a:schemeClr val="tx1"/>
                </a:solidFill>
                <a:latin typeface="Raleway"/>
                <a:ea typeface="Raleway"/>
                <a:cs typeface="Raleway"/>
                <a:sym typeface="Raleway"/>
              </a:rPr>
              <a:t>Pre-primary </a:t>
            </a:r>
            <a:r>
              <a:rPr lang="en-US" sz="2000" dirty="0">
                <a:solidFill>
                  <a:schemeClr val="tx1"/>
                </a:solidFill>
                <a:latin typeface="Raleway"/>
                <a:ea typeface="Raleway"/>
                <a:cs typeface="Raleway"/>
                <a:sym typeface="Raleway"/>
              </a:rPr>
              <a:t>education is </a:t>
            </a:r>
            <a:r>
              <a:rPr lang="en-US" sz="2000" dirty="0" smtClean="0">
                <a:solidFill>
                  <a:schemeClr val="tx1"/>
                </a:solidFill>
                <a:latin typeface="Raleway"/>
                <a:ea typeface="Raleway"/>
                <a:cs typeface="Raleway"/>
                <a:sym typeface="Raleway"/>
              </a:rPr>
              <a:t>compulsory for </a:t>
            </a:r>
            <a:r>
              <a:rPr lang="en-US" sz="2000" dirty="0">
                <a:solidFill>
                  <a:schemeClr val="tx1"/>
                </a:solidFill>
                <a:latin typeface="Raleway"/>
                <a:ea typeface="Raleway"/>
                <a:cs typeface="Raleway"/>
                <a:sym typeface="Raleway"/>
              </a:rPr>
              <a:t>at least a year in </a:t>
            </a:r>
            <a:r>
              <a:rPr lang="en-US" sz="2000" b="1" dirty="0" smtClean="0">
                <a:solidFill>
                  <a:schemeClr val="accent1">
                    <a:lumMod val="50000"/>
                  </a:schemeClr>
                </a:solidFill>
                <a:latin typeface="Raleway"/>
                <a:ea typeface="Raleway"/>
                <a:cs typeface="Raleway"/>
                <a:sym typeface="Raleway"/>
              </a:rPr>
              <a:t>50</a:t>
            </a:r>
            <a:r>
              <a:rPr lang="en-US" sz="2000" dirty="0" smtClean="0">
                <a:solidFill>
                  <a:schemeClr val="tx1"/>
                </a:solidFill>
                <a:latin typeface="Raleway"/>
                <a:ea typeface="Raleway"/>
                <a:cs typeface="Raleway"/>
                <a:sym typeface="Raleway"/>
              </a:rPr>
              <a:t> </a:t>
            </a:r>
            <a:r>
              <a:rPr lang="en-US" sz="2000" dirty="0" smtClean="0">
                <a:solidFill>
                  <a:schemeClr val="tx1"/>
                </a:solidFill>
                <a:latin typeface="Raleway"/>
                <a:ea typeface="Raleway"/>
                <a:cs typeface="Raleway"/>
                <a:sym typeface="Raleway"/>
              </a:rPr>
              <a:t>countries</a:t>
            </a:r>
            <a:endParaRPr lang="en-US" sz="2000" dirty="0">
              <a:solidFill>
                <a:schemeClr val="tx1"/>
              </a:solidFill>
              <a:latin typeface="Raleway"/>
              <a:ea typeface="Raleway"/>
              <a:cs typeface="Raleway"/>
              <a:sym typeface="Raleway"/>
            </a:endParaRPr>
          </a:p>
        </p:txBody>
      </p:sp>
      <p:sp>
        <p:nvSpPr>
          <p:cNvPr id="8" name="Rectangle 7"/>
          <p:cNvSpPr/>
          <p:nvPr/>
        </p:nvSpPr>
        <p:spPr>
          <a:xfrm>
            <a:off x="1905000" y="5486400"/>
            <a:ext cx="7176880" cy="838200"/>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A99D"/>
              </a:buClr>
              <a:buSzPct val="253059"/>
            </a:pPr>
            <a:r>
              <a:rPr lang="en-US" sz="2000" dirty="0">
                <a:solidFill>
                  <a:schemeClr val="accent1">
                    <a:lumMod val="50000"/>
                  </a:schemeClr>
                </a:solidFill>
                <a:latin typeface="Raleway"/>
                <a:ea typeface="Raleway"/>
                <a:cs typeface="Raleway"/>
                <a:sym typeface="Raleway"/>
              </a:rPr>
              <a:t>Target 4.3: </a:t>
            </a:r>
            <a:r>
              <a:rPr lang="en-US" sz="2000" dirty="0">
                <a:solidFill>
                  <a:schemeClr val="accent1">
                    <a:lumMod val="50000"/>
                  </a:schemeClr>
                </a:solidFill>
                <a:latin typeface="Raleway"/>
                <a:ea typeface="Raleway"/>
                <a:cs typeface="Raleway"/>
              </a:rPr>
              <a:t>TVET, higher education and adult education</a:t>
            </a:r>
            <a:endParaRPr lang="en-US" sz="2000" dirty="0">
              <a:solidFill>
                <a:schemeClr val="accent1">
                  <a:lumMod val="50000"/>
                </a:schemeClr>
              </a:solidFill>
              <a:latin typeface="Raleway"/>
              <a:ea typeface="Raleway"/>
              <a:cs typeface="Raleway"/>
              <a:sym typeface="Raleway"/>
            </a:endParaRPr>
          </a:p>
          <a:p>
            <a:pPr lvl="0">
              <a:buClr>
                <a:srgbClr val="00A99D"/>
              </a:buClr>
              <a:buSzPct val="253059"/>
            </a:pPr>
            <a:r>
              <a:rPr lang="en-US" sz="2000" b="1" dirty="0" smtClean="0">
                <a:solidFill>
                  <a:schemeClr val="accent1">
                    <a:lumMod val="50000"/>
                  </a:schemeClr>
                </a:solidFill>
                <a:latin typeface="Raleway"/>
                <a:ea typeface="Raleway"/>
                <a:cs typeface="Raleway"/>
                <a:sym typeface="Raleway"/>
              </a:rPr>
              <a:t>207</a:t>
            </a:r>
            <a:r>
              <a:rPr lang="en-US" sz="2000" dirty="0" smtClean="0">
                <a:solidFill>
                  <a:schemeClr val="tx1"/>
                </a:solidFill>
                <a:latin typeface="Raleway"/>
                <a:ea typeface="Raleway"/>
                <a:cs typeface="Raleway"/>
                <a:sym typeface="Raleway"/>
              </a:rPr>
              <a:t> million are now enrolled in tertiary education worldwide</a:t>
            </a:r>
          </a:p>
          <a:p>
            <a:pPr lvl="0">
              <a:buClr>
                <a:srgbClr val="00A99D"/>
              </a:buClr>
              <a:buSzPct val="253059"/>
            </a:pPr>
            <a:r>
              <a:rPr lang="en-US" sz="2000" dirty="0" smtClean="0">
                <a:solidFill>
                  <a:schemeClr val="tx1"/>
                </a:solidFill>
                <a:latin typeface="Raleway"/>
                <a:ea typeface="Raleway"/>
                <a:cs typeface="Raleway"/>
                <a:sym typeface="Raleway"/>
              </a:rPr>
              <a:t>Less </a:t>
            </a:r>
            <a:r>
              <a:rPr lang="en-US" sz="2000" dirty="0">
                <a:solidFill>
                  <a:schemeClr val="tx1"/>
                </a:solidFill>
                <a:latin typeface="Raleway"/>
                <a:ea typeface="Raleway"/>
                <a:cs typeface="Raleway"/>
                <a:sym typeface="Raleway"/>
              </a:rPr>
              <a:t>than </a:t>
            </a:r>
            <a:r>
              <a:rPr lang="en-US" sz="2000" b="1" dirty="0">
                <a:solidFill>
                  <a:schemeClr val="accent1">
                    <a:lumMod val="50000"/>
                  </a:schemeClr>
                </a:solidFill>
                <a:latin typeface="Raleway"/>
                <a:ea typeface="Raleway"/>
                <a:cs typeface="Raleway"/>
                <a:sym typeface="Raleway"/>
              </a:rPr>
              <a:t>1%</a:t>
            </a:r>
            <a:r>
              <a:rPr lang="en-US" sz="2000" dirty="0">
                <a:solidFill>
                  <a:schemeClr val="tx1"/>
                </a:solidFill>
                <a:latin typeface="Raleway"/>
                <a:ea typeface="Raleway"/>
                <a:cs typeface="Raleway"/>
                <a:sym typeface="Raleway"/>
              </a:rPr>
              <a:t> </a:t>
            </a:r>
            <a:r>
              <a:rPr lang="en-US" sz="2000" dirty="0" smtClean="0">
                <a:solidFill>
                  <a:schemeClr val="tx1"/>
                </a:solidFill>
                <a:latin typeface="Raleway"/>
                <a:ea typeface="Raleway"/>
                <a:cs typeface="Raleway"/>
                <a:sym typeface="Raleway"/>
              </a:rPr>
              <a:t>from </a:t>
            </a:r>
            <a:r>
              <a:rPr lang="en-US" sz="2000" dirty="0">
                <a:solidFill>
                  <a:schemeClr val="tx1"/>
                </a:solidFill>
                <a:latin typeface="Raleway"/>
                <a:ea typeface="Raleway"/>
                <a:cs typeface="Raleway"/>
                <a:sym typeface="Raleway"/>
              </a:rPr>
              <a:t>the </a:t>
            </a:r>
            <a:r>
              <a:rPr lang="en-US" sz="2000" dirty="0" smtClean="0">
                <a:solidFill>
                  <a:schemeClr val="tx1"/>
                </a:solidFill>
                <a:latin typeface="Raleway"/>
                <a:ea typeface="Raleway"/>
                <a:cs typeface="Raleway"/>
                <a:sym typeface="Raleway"/>
              </a:rPr>
              <a:t>poorest households complete 4 years or more of tertiary education.</a:t>
            </a:r>
            <a:endParaRPr lang="en-US" sz="2000" dirty="0">
              <a:solidFill>
                <a:schemeClr val="tx1"/>
              </a:solidFill>
              <a:latin typeface="Raleway"/>
              <a:ea typeface="Raleway"/>
              <a:cs typeface="Raleway"/>
              <a:sym typeface="Raleway"/>
            </a:endParaRPr>
          </a:p>
        </p:txBody>
      </p:sp>
      <p:sp>
        <p:nvSpPr>
          <p:cNvPr id="23" name="Shape 184"/>
          <p:cNvSpPr/>
          <p:nvPr/>
        </p:nvSpPr>
        <p:spPr>
          <a:xfrm>
            <a:off x="0" y="-71550"/>
            <a:ext cx="8915399" cy="523200"/>
          </a:xfrm>
          <a:prstGeom prst="rect">
            <a:avLst/>
          </a:prstGeom>
          <a:noFill/>
          <a:ln>
            <a:noFill/>
          </a:ln>
        </p:spPr>
        <p:txBody>
          <a:bodyPr lIns="91425" tIns="45700" rIns="91425" bIns="45700" anchor="t" anchorCtr="0">
            <a:noAutofit/>
          </a:bodyPr>
          <a:lstStyle/>
          <a:p>
            <a:pPr marL="0" lvl="0" indent="0">
              <a:buSzPct val="25000"/>
            </a:pPr>
            <a:r>
              <a:rPr lang="en-US" sz="2800" b="1" dirty="0">
                <a:solidFill>
                  <a:schemeClr val="lt1"/>
                </a:solidFill>
                <a:latin typeface="Raleway "/>
                <a:ea typeface="Calibri"/>
                <a:cs typeface="Calibri"/>
                <a:sym typeface="Calibri"/>
              </a:rPr>
              <a:t>MONITORING SDG 4: SELECT </a:t>
            </a:r>
            <a:r>
              <a:rPr lang="en-US" sz="2800" b="1" dirty="0" smtClean="0">
                <a:solidFill>
                  <a:schemeClr val="lt1"/>
                </a:solidFill>
                <a:latin typeface="Raleway "/>
                <a:ea typeface="Calibri"/>
                <a:cs typeface="Calibri"/>
                <a:sym typeface="Calibri"/>
              </a:rPr>
              <a:t>FINDINGS (1)</a:t>
            </a:r>
            <a:endParaRPr lang="en-US" sz="2800" b="1" dirty="0">
              <a:solidFill>
                <a:schemeClr val="lt1"/>
              </a:solidFill>
              <a:latin typeface="Raleway "/>
              <a:ea typeface="Calibri"/>
              <a:cs typeface="Calibri"/>
              <a:sym typeface="Calibri"/>
            </a:endParaRPr>
          </a:p>
        </p:txBody>
      </p:sp>
      <p:pic>
        <p:nvPicPr>
          <p:cNvPr id="7" name="Shape 97"/>
          <p:cNvPicPr preferRelativeResize="0"/>
          <p:nvPr/>
        </p:nvPicPr>
        <p:blipFill rotWithShape="1">
          <a:blip r:embed="rId5">
            <a:alphaModFix/>
          </a:blip>
          <a:srcRect/>
          <a:stretch/>
        </p:blipFill>
        <p:spPr>
          <a:xfrm>
            <a:off x="117784" y="5029200"/>
            <a:ext cx="1634815" cy="1600200"/>
          </a:xfrm>
          <a:prstGeom prst="rect">
            <a:avLst/>
          </a:prstGeom>
          <a:noFill/>
          <a:ln>
            <a:noFill/>
          </a:ln>
        </p:spPr>
      </p:pic>
    </p:spTree>
    <p:extLst>
      <p:ext uri="{BB962C8B-B14F-4D97-AF65-F5344CB8AC3E}">
        <p14:creationId xmlns:p14="http://schemas.microsoft.com/office/powerpoint/2010/main" val="546492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2049" y="762000"/>
            <a:ext cx="7271951" cy="762000"/>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A99D"/>
              </a:buClr>
              <a:buSzPct val="253059"/>
            </a:pPr>
            <a:r>
              <a:rPr lang="en-US" sz="2000" dirty="0" smtClean="0">
                <a:solidFill>
                  <a:schemeClr val="accent1">
                    <a:lumMod val="50000"/>
                  </a:schemeClr>
                </a:solidFill>
                <a:latin typeface="Raleway"/>
                <a:ea typeface="Raleway"/>
                <a:cs typeface="Raleway"/>
                <a:sym typeface="Raleway"/>
              </a:rPr>
              <a:t>Target 4.4: Skills for work</a:t>
            </a:r>
          </a:p>
          <a:p>
            <a:pPr lvl="0">
              <a:buClr>
                <a:srgbClr val="00A99D"/>
              </a:buClr>
              <a:buSzPct val="253059"/>
            </a:pPr>
            <a:r>
              <a:rPr lang="en-US" sz="2000" dirty="0" smtClean="0">
                <a:solidFill>
                  <a:schemeClr val="tx1"/>
                </a:solidFill>
                <a:latin typeface="Raleway"/>
                <a:ea typeface="Raleway"/>
                <a:cs typeface="Raleway"/>
                <a:sym typeface="Raleway"/>
              </a:rPr>
              <a:t>Possessing strong reading skills </a:t>
            </a:r>
            <a:r>
              <a:rPr lang="en-US" sz="2000" b="1" dirty="0" smtClean="0">
                <a:solidFill>
                  <a:schemeClr val="accent1">
                    <a:lumMod val="50000"/>
                  </a:schemeClr>
                </a:solidFill>
                <a:latin typeface="Raleway"/>
                <a:ea typeface="Raleway"/>
                <a:cs typeface="Raleway"/>
                <a:sym typeface="Raleway"/>
              </a:rPr>
              <a:t>doubles</a:t>
            </a:r>
            <a:r>
              <a:rPr lang="en-US" sz="2000" dirty="0" smtClean="0">
                <a:solidFill>
                  <a:schemeClr val="tx1"/>
                </a:solidFill>
                <a:latin typeface="Raleway"/>
                <a:ea typeface="Raleway"/>
                <a:cs typeface="Raleway"/>
                <a:sym typeface="Raleway"/>
              </a:rPr>
              <a:t> the probability of having a decent job; only </a:t>
            </a:r>
            <a:r>
              <a:rPr lang="en-US" sz="2000" b="1" dirty="0" smtClean="0">
                <a:solidFill>
                  <a:schemeClr val="accent1">
                    <a:lumMod val="50000"/>
                  </a:schemeClr>
                </a:solidFill>
                <a:latin typeface="Raleway"/>
                <a:ea typeface="Raleway"/>
                <a:cs typeface="Raleway"/>
                <a:sym typeface="Raleway"/>
              </a:rPr>
              <a:t>a third</a:t>
            </a:r>
            <a:r>
              <a:rPr lang="en-US" sz="2000" dirty="0" smtClean="0">
                <a:solidFill>
                  <a:schemeClr val="tx1"/>
                </a:solidFill>
                <a:latin typeface="Raleway"/>
                <a:ea typeface="Raleway"/>
                <a:cs typeface="Raleway"/>
                <a:sym typeface="Raleway"/>
              </a:rPr>
              <a:t> </a:t>
            </a:r>
            <a:r>
              <a:rPr lang="en-US" sz="2000" dirty="0">
                <a:solidFill>
                  <a:schemeClr val="tx1"/>
                </a:solidFill>
                <a:latin typeface="Raleway"/>
                <a:ea typeface="Raleway"/>
                <a:cs typeface="Raleway"/>
                <a:sym typeface="Raleway"/>
              </a:rPr>
              <a:t>of adults </a:t>
            </a:r>
            <a:r>
              <a:rPr lang="en-US" sz="2000" dirty="0" smtClean="0">
                <a:solidFill>
                  <a:schemeClr val="tx1"/>
                </a:solidFill>
                <a:latin typeface="Raleway"/>
                <a:ea typeface="Raleway"/>
                <a:cs typeface="Raleway"/>
                <a:sym typeface="Raleway"/>
              </a:rPr>
              <a:t>are </a:t>
            </a:r>
            <a:r>
              <a:rPr lang="en-US" sz="2000" dirty="0">
                <a:solidFill>
                  <a:schemeClr val="tx1"/>
                </a:solidFill>
                <a:latin typeface="Raleway"/>
                <a:ea typeface="Raleway"/>
                <a:cs typeface="Raleway"/>
                <a:sym typeface="Raleway"/>
              </a:rPr>
              <a:t>financially literate</a:t>
            </a:r>
            <a:r>
              <a:rPr lang="en-US" sz="2000" dirty="0" smtClean="0">
                <a:solidFill>
                  <a:schemeClr val="tx1"/>
                </a:solidFill>
                <a:latin typeface="Raleway"/>
                <a:ea typeface="Raleway"/>
                <a:cs typeface="Raleway"/>
                <a:sym typeface="Raleway"/>
              </a:rPr>
              <a:t>.</a:t>
            </a:r>
            <a:endParaRPr lang="en-US" sz="2000" dirty="0">
              <a:solidFill>
                <a:schemeClr val="tx1"/>
              </a:solidFill>
              <a:latin typeface="Raleway"/>
              <a:ea typeface="Raleway"/>
              <a:cs typeface="Raleway"/>
              <a:sym typeface="Raleway"/>
            </a:endParaRPr>
          </a:p>
        </p:txBody>
      </p:sp>
      <p:sp>
        <p:nvSpPr>
          <p:cNvPr id="4" name="Rectangle 3"/>
          <p:cNvSpPr/>
          <p:nvPr/>
        </p:nvSpPr>
        <p:spPr>
          <a:xfrm>
            <a:off x="1872049" y="2959445"/>
            <a:ext cx="7132162" cy="114300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A99D"/>
              </a:buClr>
              <a:buSzPct val="253059"/>
            </a:pPr>
            <a:r>
              <a:rPr lang="en-US" sz="2000" dirty="0">
                <a:solidFill>
                  <a:schemeClr val="accent1">
                    <a:lumMod val="50000"/>
                  </a:schemeClr>
                </a:solidFill>
                <a:latin typeface="Raleway"/>
                <a:ea typeface="Raleway"/>
                <a:cs typeface="Raleway"/>
                <a:sym typeface="Raleway"/>
              </a:rPr>
              <a:t>Target 4.5: Inequality</a:t>
            </a:r>
          </a:p>
          <a:p>
            <a:pPr lvl="0" algn="just">
              <a:buClr>
                <a:srgbClr val="00A99D"/>
              </a:buClr>
              <a:buSzPct val="124000"/>
            </a:pPr>
            <a:r>
              <a:rPr lang="en-US" sz="2000" dirty="0" smtClean="0">
                <a:solidFill>
                  <a:schemeClr val="tx1"/>
                </a:solidFill>
                <a:latin typeface="Raleway"/>
                <a:ea typeface="Raleway"/>
                <a:cs typeface="Raleway"/>
                <a:sym typeface="Raleway"/>
              </a:rPr>
              <a:t>In </a:t>
            </a:r>
            <a:r>
              <a:rPr lang="en-US" sz="2000" dirty="0">
                <a:solidFill>
                  <a:schemeClr val="tx1"/>
                </a:solidFill>
                <a:latin typeface="Raleway"/>
                <a:ea typeface="Raleway"/>
                <a:cs typeface="Raleway"/>
                <a:sym typeface="Raleway"/>
              </a:rPr>
              <a:t>2014, </a:t>
            </a:r>
            <a:r>
              <a:rPr lang="en-US" sz="2000" b="1" dirty="0" smtClean="0">
                <a:solidFill>
                  <a:schemeClr val="accent1">
                    <a:lumMod val="50000"/>
                  </a:schemeClr>
                </a:solidFill>
                <a:latin typeface="Raleway"/>
                <a:ea typeface="Raleway"/>
                <a:cs typeface="Raleway"/>
                <a:sym typeface="Raleway"/>
              </a:rPr>
              <a:t>63%</a:t>
            </a:r>
            <a:r>
              <a:rPr lang="en-US" sz="2000" dirty="0" smtClean="0">
                <a:solidFill>
                  <a:schemeClr val="tx1"/>
                </a:solidFill>
                <a:latin typeface="Raleway"/>
                <a:ea typeface="Raleway"/>
                <a:cs typeface="Raleway"/>
                <a:sym typeface="Raleway"/>
              </a:rPr>
              <a:t> </a:t>
            </a:r>
            <a:r>
              <a:rPr lang="en-US" sz="2000" dirty="0">
                <a:solidFill>
                  <a:schemeClr val="tx1"/>
                </a:solidFill>
                <a:latin typeface="Raleway"/>
                <a:ea typeface="Raleway"/>
                <a:cs typeface="Raleway"/>
                <a:sym typeface="Raleway"/>
              </a:rPr>
              <a:t>of countries achieved gender parity in primary, </a:t>
            </a:r>
            <a:r>
              <a:rPr lang="en-US" sz="2000" b="1" dirty="0">
                <a:solidFill>
                  <a:schemeClr val="accent1">
                    <a:lumMod val="50000"/>
                  </a:schemeClr>
                </a:solidFill>
                <a:latin typeface="Raleway"/>
                <a:ea typeface="Raleway"/>
                <a:cs typeface="Raleway"/>
                <a:sym typeface="Raleway"/>
              </a:rPr>
              <a:t>46%</a:t>
            </a:r>
            <a:r>
              <a:rPr lang="en-US" sz="2000" dirty="0">
                <a:solidFill>
                  <a:schemeClr val="tx1"/>
                </a:solidFill>
                <a:latin typeface="Raleway"/>
                <a:ea typeface="Raleway"/>
                <a:cs typeface="Raleway"/>
                <a:sym typeface="Raleway"/>
              </a:rPr>
              <a:t> in lower secondary and </a:t>
            </a:r>
            <a:r>
              <a:rPr lang="en-US" sz="2000" b="1" dirty="0">
                <a:solidFill>
                  <a:schemeClr val="accent1">
                    <a:lumMod val="50000"/>
                  </a:schemeClr>
                </a:solidFill>
                <a:latin typeface="Raleway"/>
                <a:ea typeface="Raleway"/>
                <a:cs typeface="Raleway"/>
                <a:sym typeface="Raleway"/>
              </a:rPr>
              <a:t>23%</a:t>
            </a:r>
            <a:r>
              <a:rPr lang="en-US" sz="2000" dirty="0">
                <a:solidFill>
                  <a:schemeClr val="tx1"/>
                </a:solidFill>
                <a:latin typeface="Raleway"/>
                <a:ea typeface="Raleway"/>
                <a:cs typeface="Raleway"/>
                <a:sym typeface="Raleway"/>
              </a:rPr>
              <a:t> in upper secondary</a:t>
            </a:r>
            <a:r>
              <a:rPr lang="en-US" sz="2000" dirty="0" smtClean="0">
                <a:solidFill>
                  <a:schemeClr val="tx1"/>
                </a:solidFill>
                <a:latin typeface="Raleway"/>
                <a:ea typeface="Raleway"/>
                <a:cs typeface="Raleway"/>
                <a:sym typeface="Raleway"/>
              </a:rPr>
              <a:t>. </a:t>
            </a:r>
          </a:p>
          <a:p>
            <a:pPr lvl="0" algn="just">
              <a:buClr>
                <a:srgbClr val="00A99D"/>
              </a:buClr>
              <a:buSzPct val="124000"/>
            </a:pPr>
            <a:r>
              <a:rPr lang="en-US" sz="2000" dirty="0" smtClean="0">
                <a:solidFill>
                  <a:schemeClr val="tx1"/>
                </a:solidFill>
                <a:latin typeface="Raleway"/>
                <a:ea typeface="Raleway"/>
                <a:cs typeface="Raleway"/>
                <a:sym typeface="Raleway"/>
              </a:rPr>
              <a:t>For every 100 among the richest youth only </a:t>
            </a:r>
            <a:r>
              <a:rPr lang="en-US" sz="2000" b="1" dirty="0" smtClean="0">
                <a:solidFill>
                  <a:schemeClr val="accent1">
                    <a:lumMod val="50000"/>
                  </a:schemeClr>
                </a:solidFill>
                <a:latin typeface="Raleway"/>
                <a:ea typeface="Raleway"/>
                <a:cs typeface="Raleway"/>
                <a:sym typeface="Raleway"/>
              </a:rPr>
              <a:t>36</a:t>
            </a:r>
            <a:r>
              <a:rPr lang="en-US" sz="2000" dirty="0" smtClean="0">
                <a:solidFill>
                  <a:schemeClr val="tx1"/>
                </a:solidFill>
                <a:latin typeface="Raleway"/>
                <a:ea typeface="Raleway"/>
                <a:cs typeface="Raleway"/>
                <a:sym typeface="Raleway"/>
              </a:rPr>
              <a:t> of the poorest youth complete primary education.  </a:t>
            </a:r>
            <a:endParaRPr lang="en-US" sz="2000" dirty="0">
              <a:solidFill>
                <a:schemeClr val="tx1"/>
              </a:solidFill>
              <a:latin typeface="Raleway"/>
              <a:ea typeface="Raleway"/>
              <a:cs typeface="Raleway"/>
              <a:sym typeface="Raleway"/>
            </a:endParaRPr>
          </a:p>
        </p:txBody>
      </p:sp>
      <p:pic>
        <p:nvPicPr>
          <p:cNvPr id="5" name="Shape 120"/>
          <p:cNvPicPr preferRelativeResize="0"/>
          <p:nvPr/>
        </p:nvPicPr>
        <p:blipFill rotWithShape="1">
          <a:blip r:embed="rId3">
            <a:alphaModFix/>
          </a:blip>
          <a:srcRect/>
          <a:stretch/>
        </p:blipFill>
        <p:spPr>
          <a:xfrm>
            <a:off x="146698" y="2750704"/>
            <a:ext cx="1652489" cy="1491787"/>
          </a:xfrm>
          <a:prstGeom prst="rect">
            <a:avLst/>
          </a:prstGeom>
          <a:noFill/>
          <a:ln>
            <a:noFill/>
          </a:ln>
        </p:spPr>
      </p:pic>
      <p:pic>
        <p:nvPicPr>
          <p:cNvPr id="6" name="Shape 108"/>
          <p:cNvPicPr preferRelativeResize="0"/>
          <p:nvPr/>
        </p:nvPicPr>
        <p:blipFill rotWithShape="1">
          <a:blip r:embed="rId4">
            <a:alphaModFix/>
          </a:blip>
          <a:srcRect/>
          <a:stretch/>
        </p:blipFill>
        <p:spPr>
          <a:xfrm>
            <a:off x="144528" y="457200"/>
            <a:ext cx="1631609" cy="1533683"/>
          </a:xfrm>
          <a:prstGeom prst="rect">
            <a:avLst/>
          </a:prstGeom>
          <a:noFill/>
          <a:ln>
            <a:noFill/>
          </a:ln>
        </p:spPr>
      </p:pic>
      <p:pic>
        <p:nvPicPr>
          <p:cNvPr id="7" name="Shape 130"/>
          <p:cNvPicPr preferRelativeResize="0"/>
          <p:nvPr/>
        </p:nvPicPr>
        <p:blipFill rotWithShape="1">
          <a:blip r:embed="rId5">
            <a:alphaModFix/>
          </a:blip>
          <a:srcRect/>
          <a:stretch/>
        </p:blipFill>
        <p:spPr>
          <a:xfrm>
            <a:off x="187952" y="5229178"/>
            <a:ext cx="1597186" cy="1493853"/>
          </a:xfrm>
          <a:prstGeom prst="rect">
            <a:avLst/>
          </a:prstGeom>
          <a:noFill/>
          <a:ln>
            <a:noFill/>
          </a:ln>
        </p:spPr>
      </p:pic>
      <p:sp>
        <p:nvSpPr>
          <p:cNvPr id="8" name="Rectangle 7"/>
          <p:cNvSpPr/>
          <p:nvPr/>
        </p:nvSpPr>
        <p:spPr>
          <a:xfrm>
            <a:off x="1905000" y="5572319"/>
            <a:ext cx="7239000" cy="807569"/>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A99D"/>
              </a:buClr>
              <a:buSzPct val="124000"/>
            </a:pPr>
            <a:r>
              <a:rPr lang="en-US" sz="2000" dirty="0">
                <a:solidFill>
                  <a:schemeClr val="accent1">
                    <a:lumMod val="50000"/>
                  </a:schemeClr>
                </a:solidFill>
                <a:latin typeface="Raleway"/>
                <a:ea typeface="Raleway"/>
                <a:cs typeface="Raleway"/>
                <a:sym typeface="Raleway"/>
              </a:rPr>
              <a:t>Target 4.6: Literacy and numeracy</a:t>
            </a:r>
          </a:p>
          <a:p>
            <a:pPr lvl="0">
              <a:buClr>
                <a:srgbClr val="00A99D"/>
              </a:buClr>
              <a:buSzPct val="124000"/>
            </a:pPr>
            <a:r>
              <a:rPr lang="en-US" sz="2000" dirty="0" smtClean="0">
                <a:solidFill>
                  <a:schemeClr val="tx1"/>
                </a:solidFill>
                <a:latin typeface="Raleway"/>
                <a:ea typeface="Raleway"/>
                <a:cs typeface="Raleway"/>
                <a:sym typeface="Raleway"/>
              </a:rPr>
              <a:t>Only </a:t>
            </a:r>
            <a:r>
              <a:rPr lang="en-US" sz="2000" b="1" dirty="0">
                <a:solidFill>
                  <a:schemeClr val="accent1">
                    <a:lumMod val="50000"/>
                  </a:schemeClr>
                </a:solidFill>
                <a:latin typeface="Raleway"/>
                <a:ea typeface="Raleway"/>
                <a:cs typeface="Raleway"/>
                <a:sym typeface="Raleway"/>
              </a:rPr>
              <a:t>6%</a:t>
            </a:r>
            <a:r>
              <a:rPr lang="en-US" sz="2000" dirty="0">
                <a:solidFill>
                  <a:schemeClr val="tx1"/>
                </a:solidFill>
                <a:latin typeface="Raleway"/>
                <a:ea typeface="Raleway"/>
                <a:cs typeface="Raleway"/>
                <a:sym typeface="Raleway"/>
              </a:rPr>
              <a:t> of adults in </a:t>
            </a:r>
            <a:r>
              <a:rPr lang="en-US" sz="2000" dirty="0" smtClean="0">
                <a:solidFill>
                  <a:schemeClr val="tx1"/>
                </a:solidFill>
                <a:latin typeface="Raleway"/>
                <a:ea typeface="Raleway"/>
                <a:cs typeface="Raleway"/>
                <a:sym typeface="Raleway"/>
              </a:rPr>
              <a:t>many poor </a:t>
            </a:r>
            <a:r>
              <a:rPr lang="en-US" sz="2000" dirty="0">
                <a:solidFill>
                  <a:schemeClr val="tx1"/>
                </a:solidFill>
                <a:latin typeface="Raleway"/>
                <a:ea typeface="Raleway"/>
                <a:cs typeface="Raleway"/>
                <a:sym typeface="Raleway"/>
              </a:rPr>
              <a:t>countries </a:t>
            </a:r>
            <a:r>
              <a:rPr lang="en-US" sz="2000" dirty="0" smtClean="0">
                <a:solidFill>
                  <a:schemeClr val="tx1"/>
                </a:solidFill>
                <a:latin typeface="Raleway"/>
                <a:ea typeface="Raleway"/>
                <a:cs typeface="Raleway"/>
                <a:sym typeface="Raleway"/>
              </a:rPr>
              <a:t>participated </a:t>
            </a:r>
            <a:r>
              <a:rPr lang="en-US" sz="2000" dirty="0">
                <a:solidFill>
                  <a:schemeClr val="tx1"/>
                </a:solidFill>
                <a:latin typeface="Raleway"/>
                <a:ea typeface="Raleway"/>
                <a:cs typeface="Raleway"/>
                <a:sym typeface="Raleway"/>
              </a:rPr>
              <a:t>in a literacy programme.</a:t>
            </a:r>
          </a:p>
        </p:txBody>
      </p:sp>
      <p:sp>
        <p:nvSpPr>
          <p:cNvPr id="9" name="Shape 184"/>
          <p:cNvSpPr/>
          <p:nvPr/>
        </p:nvSpPr>
        <p:spPr>
          <a:xfrm>
            <a:off x="0" y="-71550"/>
            <a:ext cx="8915399" cy="523200"/>
          </a:xfrm>
          <a:prstGeom prst="rect">
            <a:avLst/>
          </a:prstGeom>
          <a:noFill/>
          <a:ln>
            <a:noFill/>
          </a:ln>
        </p:spPr>
        <p:txBody>
          <a:bodyPr lIns="91425" tIns="45700" rIns="91425" bIns="45700" anchor="t" anchorCtr="0">
            <a:noAutofit/>
          </a:bodyPr>
          <a:lstStyle/>
          <a:p>
            <a:pPr marL="0" lvl="0" indent="0">
              <a:buSzPct val="25000"/>
            </a:pPr>
            <a:r>
              <a:rPr lang="en-US" sz="2800" b="1" dirty="0">
                <a:solidFill>
                  <a:schemeClr val="lt1"/>
                </a:solidFill>
                <a:latin typeface="Raleway "/>
                <a:ea typeface="Calibri"/>
                <a:cs typeface="Calibri"/>
                <a:sym typeface="Calibri"/>
              </a:rPr>
              <a:t>MONITORING SDG 4: SELECT </a:t>
            </a:r>
            <a:r>
              <a:rPr lang="en-US" sz="2800" b="1" dirty="0" smtClean="0">
                <a:solidFill>
                  <a:schemeClr val="lt1"/>
                </a:solidFill>
                <a:latin typeface="Raleway "/>
                <a:ea typeface="Calibri"/>
                <a:cs typeface="Calibri"/>
                <a:sym typeface="Calibri"/>
              </a:rPr>
              <a:t>FINDINGS (2)</a:t>
            </a:r>
            <a:endParaRPr lang="en-US" sz="2800" b="1" dirty="0">
              <a:solidFill>
                <a:schemeClr val="lt1"/>
              </a:solidFill>
              <a:latin typeface="Raleway "/>
              <a:ea typeface="Calibri"/>
              <a:cs typeface="Calibri"/>
              <a:sym typeface="Calibri"/>
            </a:endParaRPr>
          </a:p>
        </p:txBody>
      </p:sp>
    </p:spTree>
    <p:extLst>
      <p:ext uri="{BB962C8B-B14F-4D97-AF65-F5344CB8AC3E}">
        <p14:creationId xmlns:p14="http://schemas.microsoft.com/office/powerpoint/2010/main" val="33042145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hape 152"/>
          <p:cNvPicPr preferRelativeResize="0"/>
          <p:nvPr/>
        </p:nvPicPr>
        <p:blipFill rotWithShape="1">
          <a:blip r:embed="rId3">
            <a:alphaModFix/>
          </a:blip>
          <a:srcRect/>
          <a:stretch/>
        </p:blipFill>
        <p:spPr>
          <a:xfrm>
            <a:off x="152400" y="2126191"/>
            <a:ext cx="1626517" cy="1555429"/>
          </a:xfrm>
          <a:prstGeom prst="rect">
            <a:avLst/>
          </a:prstGeom>
          <a:noFill/>
          <a:ln>
            <a:noFill/>
          </a:ln>
        </p:spPr>
      </p:pic>
      <p:sp>
        <p:nvSpPr>
          <p:cNvPr id="18" name="Rectangle 17"/>
          <p:cNvSpPr/>
          <p:nvPr/>
        </p:nvSpPr>
        <p:spPr>
          <a:xfrm>
            <a:off x="1909692" y="2362200"/>
            <a:ext cx="7234308" cy="825473"/>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A99D"/>
              </a:buClr>
              <a:buSzPct val="253059"/>
            </a:pPr>
            <a:r>
              <a:rPr lang="en-US" sz="2000" dirty="0" smtClean="0">
                <a:solidFill>
                  <a:schemeClr val="accent1">
                    <a:lumMod val="50000"/>
                  </a:schemeClr>
                </a:solidFill>
                <a:latin typeface="Raleway"/>
                <a:ea typeface="Raleway"/>
                <a:cs typeface="Raleway"/>
                <a:sym typeface="Raleway"/>
              </a:rPr>
              <a:t>Target 4a: Education facilities and learning environments</a:t>
            </a:r>
          </a:p>
          <a:p>
            <a:pPr lvl="0">
              <a:buClr>
                <a:srgbClr val="00A99D"/>
              </a:buClr>
              <a:buSzPct val="253059"/>
            </a:pPr>
            <a:r>
              <a:rPr lang="en-US" sz="2000" b="1" dirty="0" smtClean="0">
                <a:solidFill>
                  <a:schemeClr val="accent1">
                    <a:lumMod val="50000"/>
                  </a:schemeClr>
                </a:solidFill>
                <a:latin typeface="Raleway"/>
                <a:ea typeface="Raleway"/>
                <a:cs typeface="Raleway"/>
                <a:sym typeface="Raleway"/>
              </a:rPr>
              <a:t>3 in 10</a:t>
            </a:r>
            <a:r>
              <a:rPr lang="en-US" sz="2000" dirty="0" smtClean="0">
                <a:solidFill>
                  <a:schemeClr val="tx1"/>
                </a:solidFill>
                <a:latin typeface="Raleway"/>
                <a:ea typeface="Raleway"/>
                <a:cs typeface="Raleway"/>
                <a:sym typeface="Raleway"/>
              </a:rPr>
              <a:t> primary schools lack an adequate water supply</a:t>
            </a:r>
            <a:endParaRPr lang="en-US" sz="2000" i="1" dirty="0">
              <a:solidFill>
                <a:schemeClr val="tx1"/>
              </a:solidFill>
              <a:latin typeface="Raleway"/>
              <a:ea typeface="Raleway"/>
              <a:cs typeface="Raleway"/>
              <a:sym typeface="Raleway"/>
            </a:endParaRPr>
          </a:p>
        </p:txBody>
      </p:sp>
      <p:pic>
        <p:nvPicPr>
          <p:cNvPr id="19" name="Shape 162"/>
          <p:cNvPicPr preferRelativeResize="0"/>
          <p:nvPr/>
        </p:nvPicPr>
        <p:blipFill rotWithShape="1">
          <a:blip r:embed="rId4">
            <a:alphaModFix/>
          </a:blip>
          <a:srcRect/>
          <a:stretch/>
        </p:blipFill>
        <p:spPr>
          <a:xfrm>
            <a:off x="193377" y="3773487"/>
            <a:ext cx="1608866" cy="1444625"/>
          </a:xfrm>
          <a:prstGeom prst="rect">
            <a:avLst/>
          </a:prstGeom>
          <a:noFill/>
          <a:ln>
            <a:noFill/>
          </a:ln>
        </p:spPr>
      </p:pic>
      <p:sp>
        <p:nvSpPr>
          <p:cNvPr id="20" name="Rectangle 19"/>
          <p:cNvSpPr/>
          <p:nvPr/>
        </p:nvSpPr>
        <p:spPr>
          <a:xfrm>
            <a:off x="1907671" y="3962400"/>
            <a:ext cx="7236329" cy="922186"/>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A99D"/>
              </a:buClr>
              <a:buSzPct val="253059"/>
            </a:pPr>
            <a:r>
              <a:rPr lang="en-US" sz="2000" dirty="0">
                <a:solidFill>
                  <a:schemeClr val="accent1">
                    <a:lumMod val="50000"/>
                  </a:schemeClr>
                </a:solidFill>
                <a:latin typeface="Raleway"/>
                <a:ea typeface="Raleway"/>
                <a:cs typeface="Raleway"/>
                <a:sym typeface="Raleway"/>
              </a:rPr>
              <a:t>Target 4b: Scholarships</a:t>
            </a:r>
          </a:p>
          <a:p>
            <a:pPr lvl="0">
              <a:buClr>
                <a:srgbClr val="00A99D"/>
              </a:buClr>
              <a:buSzPct val="253059"/>
            </a:pPr>
            <a:r>
              <a:rPr lang="en-US" sz="2000" dirty="0" smtClean="0">
                <a:solidFill>
                  <a:schemeClr val="tx1"/>
                </a:solidFill>
                <a:latin typeface="Raleway"/>
                <a:ea typeface="Raleway"/>
                <a:cs typeface="Raleway"/>
                <a:sym typeface="Raleway"/>
              </a:rPr>
              <a:t>Fewer than </a:t>
            </a:r>
            <a:r>
              <a:rPr lang="en-US" sz="2000" b="1" dirty="0" smtClean="0">
                <a:solidFill>
                  <a:schemeClr val="accent1">
                    <a:lumMod val="50000"/>
                  </a:schemeClr>
                </a:solidFill>
                <a:latin typeface="Raleway"/>
                <a:ea typeface="Raleway"/>
                <a:cs typeface="Raleway"/>
                <a:sym typeface="Raleway"/>
              </a:rPr>
              <a:t>25,000</a:t>
            </a:r>
            <a:r>
              <a:rPr lang="en-US" sz="2000" dirty="0" smtClean="0">
                <a:solidFill>
                  <a:schemeClr val="tx1"/>
                </a:solidFill>
                <a:latin typeface="Raleway"/>
                <a:ea typeface="Raleway"/>
                <a:cs typeface="Raleway"/>
                <a:sym typeface="Raleway"/>
              </a:rPr>
              <a:t> scholarships were offered by governments in 2015</a:t>
            </a:r>
            <a:endParaRPr lang="en-US" sz="2000" i="1" dirty="0">
              <a:solidFill>
                <a:schemeClr val="tx1"/>
              </a:solidFill>
              <a:latin typeface="Raleway"/>
              <a:ea typeface="Raleway"/>
              <a:cs typeface="Raleway"/>
              <a:sym typeface="Raleway"/>
            </a:endParaRPr>
          </a:p>
        </p:txBody>
      </p:sp>
      <p:pic>
        <p:nvPicPr>
          <p:cNvPr id="21" name="Shape 174"/>
          <p:cNvPicPr preferRelativeResize="0"/>
          <p:nvPr/>
        </p:nvPicPr>
        <p:blipFill rotWithShape="1">
          <a:blip r:embed="rId5">
            <a:alphaModFix/>
          </a:blip>
          <a:srcRect/>
          <a:stretch/>
        </p:blipFill>
        <p:spPr>
          <a:xfrm>
            <a:off x="206872" y="5402618"/>
            <a:ext cx="1564223" cy="1455382"/>
          </a:xfrm>
          <a:prstGeom prst="rect">
            <a:avLst/>
          </a:prstGeom>
          <a:noFill/>
          <a:ln>
            <a:noFill/>
          </a:ln>
        </p:spPr>
      </p:pic>
      <p:sp>
        <p:nvSpPr>
          <p:cNvPr id="22" name="Rectangle 21"/>
          <p:cNvSpPr/>
          <p:nvPr/>
        </p:nvSpPr>
        <p:spPr>
          <a:xfrm>
            <a:off x="1907672" y="5631218"/>
            <a:ext cx="7236328" cy="998182"/>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A99D"/>
              </a:buClr>
              <a:buSzPct val="253059"/>
            </a:pPr>
            <a:r>
              <a:rPr lang="en-US" sz="2000" dirty="0">
                <a:solidFill>
                  <a:schemeClr val="accent1">
                    <a:lumMod val="50000"/>
                  </a:schemeClr>
                </a:solidFill>
                <a:latin typeface="Raleway"/>
                <a:ea typeface="Raleway"/>
                <a:cs typeface="Raleway"/>
                <a:sym typeface="Raleway"/>
              </a:rPr>
              <a:t>Target 4c: Teachers</a:t>
            </a:r>
          </a:p>
          <a:p>
            <a:pPr lvl="0">
              <a:buClr>
                <a:srgbClr val="00A99D"/>
              </a:buClr>
              <a:buSzPct val="100000"/>
            </a:pPr>
            <a:r>
              <a:rPr lang="en-US" sz="2000" dirty="0" smtClean="0">
                <a:solidFill>
                  <a:schemeClr val="tx1"/>
                </a:solidFill>
                <a:latin typeface="Raleway"/>
                <a:ea typeface="Raleway"/>
                <a:cs typeface="Raleway"/>
                <a:sym typeface="Raleway"/>
              </a:rPr>
              <a:t>In </a:t>
            </a:r>
            <a:r>
              <a:rPr lang="en-US" sz="2000" dirty="0">
                <a:solidFill>
                  <a:schemeClr val="tx1"/>
                </a:solidFill>
                <a:latin typeface="Raleway"/>
                <a:ea typeface="Raleway"/>
                <a:cs typeface="Raleway"/>
                <a:sym typeface="Raleway"/>
              </a:rPr>
              <a:t>2014, </a:t>
            </a:r>
            <a:r>
              <a:rPr lang="en-US" sz="2000" b="1" dirty="0">
                <a:solidFill>
                  <a:schemeClr val="accent1">
                    <a:lumMod val="50000"/>
                  </a:schemeClr>
                </a:solidFill>
                <a:latin typeface="Raleway"/>
                <a:ea typeface="Raleway"/>
                <a:cs typeface="Raleway"/>
                <a:sym typeface="Raleway"/>
              </a:rPr>
              <a:t>82%</a:t>
            </a:r>
            <a:r>
              <a:rPr lang="en-US" sz="2000" dirty="0">
                <a:solidFill>
                  <a:schemeClr val="tx1"/>
                </a:solidFill>
                <a:latin typeface="Raleway"/>
                <a:ea typeface="Raleway"/>
                <a:cs typeface="Raleway"/>
                <a:sym typeface="Raleway"/>
              </a:rPr>
              <a:t> of teachers had the minimum qualifications required to teach in pre-primary education, </a:t>
            </a:r>
            <a:r>
              <a:rPr lang="en-US" sz="2000" b="1" dirty="0">
                <a:solidFill>
                  <a:schemeClr val="accent1">
                    <a:lumMod val="50000"/>
                  </a:schemeClr>
                </a:solidFill>
                <a:latin typeface="Raleway"/>
                <a:ea typeface="Raleway"/>
                <a:cs typeface="Raleway"/>
                <a:sym typeface="Raleway"/>
              </a:rPr>
              <a:t>93%</a:t>
            </a:r>
            <a:r>
              <a:rPr lang="en-US" sz="2000" dirty="0">
                <a:solidFill>
                  <a:schemeClr val="tx1"/>
                </a:solidFill>
                <a:latin typeface="Raleway"/>
                <a:ea typeface="Raleway"/>
                <a:cs typeface="Raleway"/>
                <a:sym typeface="Raleway"/>
              </a:rPr>
              <a:t> in </a:t>
            </a:r>
            <a:r>
              <a:rPr lang="en-US" sz="2000" dirty="0" smtClean="0">
                <a:solidFill>
                  <a:schemeClr val="tx1"/>
                </a:solidFill>
                <a:latin typeface="Raleway"/>
                <a:ea typeface="Raleway"/>
                <a:cs typeface="Raleway"/>
                <a:sym typeface="Raleway"/>
              </a:rPr>
              <a:t>primary, </a:t>
            </a:r>
            <a:r>
              <a:rPr lang="en-US" sz="2000" dirty="0">
                <a:solidFill>
                  <a:schemeClr val="tx1"/>
                </a:solidFill>
                <a:latin typeface="Raleway"/>
                <a:ea typeface="Raleway"/>
                <a:cs typeface="Raleway"/>
                <a:sym typeface="Raleway"/>
              </a:rPr>
              <a:t>and </a:t>
            </a:r>
            <a:r>
              <a:rPr lang="en-US" sz="2000" b="1" dirty="0" smtClean="0">
                <a:solidFill>
                  <a:schemeClr val="accent1">
                    <a:lumMod val="50000"/>
                  </a:schemeClr>
                </a:solidFill>
                <a:latin typeface="Raleway"/>
                <a:ea typeface="Raleway"/>
                <a:cs typeface="Raleway"/>
                <a:sym typeface="Raleway"/>
              </a:rPr>
              <a:t>91%</a:t>
            </a:r>
            <a:r>
              <a:rPr lang="en-US" sz="2000" dirty="0" smtClean="0">
                <a:solidFill>
                  <a:schemeClr val="tx1"/>
                </a:solidFill>
                <a:latin typeface="Raleway"/>
                <a:ea typeface="Raleway"/>
                <a:cs typeface="Raleway"/>
                <a:sym typeface="Raleway"/>
              </a:rPr>
              <a:t> </a:t>
            </a:r>
            <a:r>
              <a:rPr lang="en-US" sz="2000" dirty="0">
                <a:solidFill>
                  <a:schemeClr val="tx1"/>
                </a:solidFill>
                <a:latin typeface="Raleway"/>
                <a:ea typeface="Raleway"/>
                <a:cs typeface="Raleway"/>
                <a:sym typeface="Raleway"/>
              </a:rPr>
              <a:t>in secondary education. </a:t>
            </a:r>
          </a:p>
        </p:txBody>
      </p:sp>
      <p:sp>
        <p:nvSpPr>
          <p:cNvPr id="23" name="Shape 184"/>
          <p:cNvSpPr/>
          <p:nvPr/>
        </p:nvSpPr>
        <p:spPr>
          <a:xfrm>
            <a:off x="0" y="-71550"/>
            <a:ext cx="8915399" cy="523200"/>
          </a:xfrm>
          <a:prstGeom prst="rect">
            <a:avLst/>
          </a:prstGeom>
          <a:noFill/>
          <a:ln>
            <a:noFill/>
          </a:ln>
        </p:spPr>
        <p:txBody>
          <a:bodyPr lIns="91425" tIns="45700" rIns="91425" bIns="45700" anchor="t" anchorCtr="0">
            <a:noAutofit/>
          </a:bodyPr>
          <a:lstStyle/>
          <a:p>
            <a:pPr>
              <a:buSzPct val="25000"/>
            </a:pPr>
            <a:r>
              <a:rPr lang="en-US" sz="2800" b="1" dirty="0">
                <a:solidFill>
                  <a:schemeClr val="lt1"/>
                </a:solidFill>
                <a:latin typeface="Raleway "/>
                <a:ea typeface="Calibri"/>
                <a:cs typeface="Calibri"/>
                <a:sym typeface="Calibri"/>
              </a:rPr>
              <a:t>MONITORING SDG 4: SELECT </a:t>
            </a:r>
            <a:r>
              <a:rPr lang="en-US" sz="2800" b="1" dirty="0" smtClean="0">
                <a:solidFill>
                  <a:schemeClr val="lt1"/>
                </a:solidFill>
                <a:latin typeface="Raleway "/>
                <a:ea typeface="Calibri"/>
                <a:cs typeface="Calibri"/>
                <a:sym typeface="Calibri"/>
              </a:rPr>
              <a:t>FINDINGS (3)</a:t>
            </a:r>
            <a:endParaRPr lang="en-US" sz="2800" b="1" dirty="0">
              <a:solidFill>
                <a:schemeClr val="lt1"/>
              </a:solidFill>
              <a:latin typeface="Raleway "/>
              <a:ea typeface="Calibri"/>
              <a:cs typeface="Calibri"/>
              <a:sym typeface="Calibri"/>
            </a:endParaRPr>
          </a:p>
        </p:txBody>
      </p:sp>
      <p:pic>
        <p:nvPicPr>
          <p:cNvPr id="24" name="Shape 141"/>
          <p:cNvPicPr preferRelativeResize="0"/>
          <p:nvPr/>
        </p:nvPicPr>
        <p:blipFill rotWithShape="1">
          <a:blip r:embed="rId6">
            <a:alphaModFix/>
          </a:blip>
          <a:srcRect/>
          <a:stretch/>
        </p:blipFill>
        <p:spPr>
          <a:xfrm>
            <a:off x="173667" y="448178"/>
            <a:ext cx="1615188" cy="1471748"/>
          </a:xfrm>
          <a:prstGeom prst="rect">
            <a:avLst/>
          </a:prstGeom>
          <a:noFill/>
          <a:ln>
            <a:noFill/>
          </a:ln>
        </p:spPr>
      </p:pic>
      <p:sp>
        <p:nvSpPr>
          <p:cNvPr id="25" name="Rectangle 24"/>
          <p:cNvSpPr/>
          <p:nvPr/>
        </p:nvSpPr>
        <p:spPr>
          <a:xfrm>
            <a:off x="1905000" y="681578"/>
            <a:ext cx="7099941" cy="61002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A99D"/>
              </a:buClr>
              <a:buSzPct val="253059"/>
            </a:pPr>
            <a:r>
              <a:rPr lang="en-US" sz="2000" dirty="0">
                <a:solidFill>
                  <a:schemeClr val="accent1">
                    <a:lumMod val="50000"/>
                  </a:schemeClr>
                </a:solidFill>
                <a:latin typeface="Raleway"/>
                <a:ea typeface="Raleway"/>
                <a:cs typeface="Raleway"/>
                <a:sym typeface="Raleway"/>
              </a:rPr>
              <a:t>Target 4.7: Sustainable development and global citizenship</a:t>
            </a:r>
          </a:p>
          <a:p>
            <a:pPr lvl="0">
              <a:buClr>
                <a:srgbClr val="00A99D"/>
              </a:buClr>
              <a:buSzPct val="253059"/>
            </a:pPr>
            <a:r>
              <a:rPr lang="en-US" sz="2000" b="1" dirty="0" smtClean="0">
                <a:solidFill>
                  <a:schemeClr val="accent1">
                    <a:lumMod val="50000"/>
                  </a:schemeClr>
                </a:solidFill>
                <a:latin typeface="Raleway"/>
                <a:ea typeface="Raleway"/>
                <a:cs typeface="Raleway"/>
                <a:sym typeface="Raleway"/>
              </a:rPr>
              <a:t>Half</a:t>
            </a:r>
            <a:r>
              <a:rPr lang="en-US" sz="2000" dirty="0" smtClean="0">
                <a:solidFill>
                  <a:schemeClr val="tx1"/>
                </a:solidFill>
                <a:latin typeface="Raleway"/>
                <a:ea typeface="Raleway"/>
                <a:cs typeface="Raleway"/>
                <a:sym typeface="Raleway"/>
              </a:rPr>
              <a:t> of curricula make no mention of climate change</a:t>
            </a:r>
            <a:endParaRPr lang="en-US" sz="2000" dirty="0">
              <a:solidFill>
                <a:schemeClr val="tx1"/>
              </a:solidFill>
              <a:latin typeface="Raleway"/>
              <a:ea typeface="Raleway"/>
              <a:cs typeface="Raleway"/>
              <a:sym typeface="Raleway"/>
            </a:endParaRPr>
          </a:p>
        </p:txBody>
      </p:sp>
    </p:spTree>
    <p:extLst>
      <p:ext uri="{BB962C8B-B14F-4D97-AF65-F5344CB8AC3E}">
        <p14:creationId xmlns:p14="http://schemas.microsoft.com/office/powerpoint/2010/main" val="41540120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184"/>
          <p:cNvSpPr/>
          <p:nvPr/>
        </p:nvSpPr>
        <p:spPr>
          <a:xfrm>
            <a:off x="0" y="-71550"/>
            <a:ext cx="8915399" cy="523200"/>
          </a:xfrm>
          <a:prstGeom prst="rect">
            <a:avLst/>
          </a:prstGeom>
          <a:noFill/>
          <a:ln>
            <a:noFill/>
          </a:ln>
        </p:spPr>
        <p:txBody>
          <a:bodyPr lIns="91425" tIns="45700" rIns="91425" bIns="45700" anchor="t" anchorCtr="0">
            <a:noAutofit/>
          </a:bodyPr>
          <a:lstStyle/>
          <a:p>
            <a:pPr>
              <a:buSzPct val="25000"/>
            </a:pPr>
            <a:r>
              <a:rPr lang="en-US" sz="2800" b="1" dirty="0">
                <a:solidFill>
                  <a:schemeClr val="lt1"/>
                </a:solidFill>
                <a:latin typeface="Raleway "/>
                <a:ea typeface="Calibri"/>
                <a:cs typeface="Calibri"/>
                <a:sym typeface="Calibri"/>
              </a:rPr>
              <a:t>MONITORING </a:t>
            </a:r>
            <a:r>
              <a:rPr lang="en-US" sz="2800" b="1" dirty="0" smtClean="0">
                <a:solidFill>
                  <a:schemeClr val="lt1"/>
                </a:solidFill>
                <a:latin typeface="Raleway "/>
                <a:ea typeface="Calibri"/>
                <a:cs typeface="Calibri"/>
                <a:sym typeface="Calibri"/>
              </a:rPr>
              <a:t>EDUCATION IN OTHER SDGs </a:t>
            </a:r>
            <a:r>
              <a:rPr lang="en-US" sz="2800" b="1" dirty="0">
                <a:solidFill>
                  <a:schemeClr val="lt1"/>
                </a:solidFill>
                <a:latin typeface="Raleway "/>
                <a:ea typeface="Calibri"/>
                <a:cs typeface="Calibri"/>
                <a:sym typeface="Calibri"/>
              </a:rPr>
              <a:t>SELECT </a:t>
            </a:r>
            <a:r>
              <a:rPr lang="en-US" sz="2800" b="1" dirty="0" smtClean="0">
                <a:solidFill>
                  <a:schemeClr val="lt1"/>
                </a:solidFill>
                <a:latin typeface="Raleway "/>
                <a:ea typeface="Calibri"/>
                <a:cs typeface="Calibri"/>
                <a:sym typeface="Calibri"/>
              </a:rPr>
              <a:t>FINDINGS (3)</a:t>
            </a:r>
            <a:endParaRPr lang="en-US" sz="2800" b="1" dirty="0">
              <a:solidFill>
                <a:schemeClr val="lt1"/>
              </a:solidFill>
              <a:latin typeface="Raleway "/>
              <a:ea typeface="Calibri"/>
              <a:cs typeface="Calibri"/>
              <a:sym typeface="Calibri"/>
            </a:endParaRPr>
          </a:p>
        </p:txBody>
      </p:sp>
      <p:sp>
        <p:nvSpPr>
          <p:cNvPr id="25" name="Rectangle 24"/>
          <p:cNvSpPr/>
          <p:nvPr/>
        </p:nvSpPr>
        <p:spPr>
          <a:xfrm>
            <a:off x="876300" y="681578"/>
            <a:ext cx="8128641" cy="3814222"/>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buClr>
                <a:srgbClr val="00A99D"/>
              </a:buClr>
              <a:buSzPct val="253059"/>
            </a:pPr>
            <a:r>
              <a:rPr lang="en-US" sz="2000" dirty="0" smtClean="0">
                <a:solidFill>
                  <a:schemeClr val="tx1"/>
                </a:solidFill>
                <a:latin typeface="Raleway"/>
                <a:ea typeface="Raleway"/>
                <a:cs typeface="Raleway"/>
                <a:sym typeface="Raleway"/>
              </a:rPr>
              <a:t>Education is associated with </a:t>
            </a:r>
            <a:r>
              <a:rPr lang="en-US" sz="2000" b="1" dirty="0">
                <a:solidFill>
                  <a:schemeClr val="accent1">
                    <a:lumMod val="50000"/>
                  </a:schemeClr>
                </a:solidFill>
                <a:latin typeface="Raleway"/>
                <a:ea typeface="Raleway"/>
                <a:cs typeface="Raleway"/>
                <a:sym typeface="Raleway"/>
              </a:rPr>
              <a:t>desirable</a:t>
            </a:r>
            <a:r>
              <a:rPr lang="en-US" sz="2000" dirty="0" smtClean="0">
                <a:solidFill>
                  <a:schemeClr val="tx1"/>
                </a:solidFill>
                <a:latin typeface="Raleway"/>
                <a:ea typeface="Raleway"/>
                <a:cs typeface="Raleway"/>
                <a:sym typeface="Raleway"/>
              </a:rPr>
              <a:t> development outcomes, e.g. </a:t>
            </a:r>
            <a:r>
              <a:rPr lang="en-US" sz="2000" dirty="0" smtClean="0">
                <a:solidFill>
                  <a:schemeClr val="tx1"/>
                </a:solidFill>
                <a:latin typeface="Raleway"/>
                <a:ea typeface="Raleway"/>
                <a:cs typeface="Raleway"/>
                <a:sym typeface="Raleway"/>
              </a:rPr>
              <a:t>child mortality rates by maternal education</a:t>
            </a:r>
            <a:endParaRPr lang="en-US" sz="2000" dirty="0">
              <a:solidFill>
                <a:schemeClr val="tx1"/>
              </a:solidFill>
              <a:latin typeface="Raleway"/>
              <a:ea typeface="Raleway"/>
              <a:cs typeface="Raleway"/>
              <a:sym typeface="Raleway"/>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036024167"/>
              </p:ext>
            </p:extLst>
          </p:nvPr>
        </p:nvGraphicFramePr>
        <p:xfrm>
          <a:off x="876300" y="1600200"/>
          <a:ext cx="7391400" cy="5181600"/>
        </p:xfrm>
        <a:graphic>
          <a:graphicData uri="http://schemas.openxmlformats.org/presentationml/2006/ole">
            <mc:AlternateContent xmlns:mc="http://schemas.openxmlformats.org/markup-compatibility/2006">
              <mc:Choice xmlns:v="urn:schemas-microsoft-com:vml" Requires="v">
                <p:oleObj spid="_x0000_s1028" name="Feuille de calcul" r:id="rId4" imgW="7391377" imgH="5181600" progId="Excel.Sheet.12">
                  <p:embed/>
                </p:oleObj>
              </mc:Choice>
              <mc:Fallback>
                <p:oleObj name="Feuille de calcul" r:id="rId4" imgW="7391377" imgH="5181600" progId="Excel.Sheet.12">
                  <p:embed/>
                  <p:pic>
                    <p:nvPicPr>
                      <p:cNvPr id="0" name=""/>
                      <p:cNvPicPr/>
                      <p:nvPr/>
                    </p:nvPicPr>
                    <p:blipFill>
                      <a:blip r:embed="rId5"/>
                      <a:stretch>
                        <a:fillRect/>
                      </a:stretch>
                    </p:blipFill>
                    <p:spPr>
                      <a:xfrm>
                        <a:off x="876300" y="1600200"/>
                        <a:ext cx="7391400" cy="5181600"/>
                      </a:xfrm>
                      <a:prstGeom prst="rect">
                        <a:avLst/>
                      </a:prstGeom>
                    </p:spPr>
                  </p:pic>
                </p:oleObj>
              </mc:Fallback>
            </mc:AlternateContent>
          </a:graphicData>
        </a:graphic>
      </p:graphicFrame>
    </p:spTree>
    <p:extLst>
      <p:ext uri="{BB962C8B-B14F-4D97-AF65-F5344CB8AC3E}">
        <p14:creationId xmlns:p14="http://schemas.microsoft.com/office/powerpoint/2010/main" val="38576043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184"/>
          <p:cNvSpPr/>
          <p:nvPr/>
        </p:nvSpPr>
        <p:spPr>
          <a:xfrm>
            <a:off x="0" y="-71550"/>
            <a:ext cx="8915399" cy="523200"/>
          </a:xfrm>
          <a:prstGeom prst="rect">
            <a:avLst/>
          </a:prstGeom>
          <a:noFill/>
          <a:ln>
            <a:noFill/>
          </a:ln>
        </p:spPr>
        <p:txBody>
          <a:bodyPr lIns="91425" tIns="45700" rIns="91425" bIns="45700" anchor="t" anchorCtr="0">
            <a:noAutofit/>
          </a:bodyPr>
          <a:lstStyle/>
          <a:p>
            <a:pPr>
              <a:buSzPct val="25000"/>
            </a:pPr>
            <a:r>
              <a:rPr lang="en-US" sz="2800" b="1" dirty="0">
                <a:solidFill>
                  <a:schemeClr val="lt1"/>
                </a:solidFill>
                <a:latin typeface="Raleway "/>
                <a:ea typeface="Calibri"/>
                <a:cs typeface="Calibri"/>
                <a:sym typeface="Calibri"/>
              </a:rPr>
              <a:t>MONITORING </a:t>
            </a:r>
            <a:r>
              <a:rPr lang="en-US" sz="2800" b="1" dirty="0" smtClean="0">
                <a:solidFill>
                  <a:schemeClr val="lt1"/>
                </a:solidFill>
                <a:latin typeface="Raleway "/>
                <a:ea typeface="Calibri"/>
                <a:cs typeface="Calibri"/>
                <a:sym typeface="Calibri"/>
              </a:rPr>
              <a:t>EDUCATION IN OTHER SDGs </a:t>
            </a:r>
            <a:r>
              <a:rPr lang="en-US" sz="2800" b="1" dirty="0">
                <a:solidFill>
                  <a:schemeClr val="lt1"/>
                </a:solidFill>
                <a:latin typeface="Raleway "/>
                <a:ea typeface="Calibri"/>
                <a:cs typeface="Calibri"/>
                <a:sym typeface="Calibri"/>
              </a:rPr>
              <a:t>SELECT </a:t>
            </a:r>
            <a:r>
              <a:rPr lang="en-US" sz="2800" b="1" dirty="0" smtClean="0">
                <a:solidFill>
                  <a:schemeClr val="lt1"/>
                </a:solidFill>
                <a:latin typeface="Raleway "/>
                <a:ea typeface="Calibri"/>
                <a:cs typeface="Calibri"/>
                <a:sym typeface="Calibri"/>
              </a:rPr>
              <a:t>FINDINGS (3)</a:t>
            </a:r>
            <a:endParaRPr lang="en-US" sz="2800" b="1" dirty="0">
              <a:solidFill>
                <a:schemeClr val="lt1"/>
              </a:solidFill>
              <a:latin typeface="Raleway "/>
              <a:ea typeface="Calibri"/>
              <a:cs typeface="Calibri"/>
              <a:sym typeface="Calibri"/>
            </a:endParaRPr>
          </a:p>
        </p:txBody>
      </p:sp>
      <p:sp>
        <p:nvSpPr>
          <p:cNvPr id="25" name="Rectangle 24"/>
          <p:cNvSpPr/>
          <p:nvPr/>
        </p:nvSpPr>
        <p:spPr>
          <a:xfrm>
            <a:off x="876300" y="681578"/>
            <a:ext cx="8128641" cy="3814222"/>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buClr>
                <a:srgbClr val="00A99D"/>
              </a:buClr>
              <a:buSzPct val="253059"/>
            </a:pPr>
            <a:r>
              <a:rPr lang="en-US" sz="2000" dirty="0">
                <a:solidFill>
                  <a:schemeClr val="tx1"/>
                </a:solidFill>
                <a:latin typeface="Raleway"/>
                <a:ea typeface="Raleway"/>
                <a:cs typeface="Raleway"/>
                <a:sym typeface="Raleway"/>
              </a:rPr>
              <a:t>Education is associated with </a:t>
            </a:r>
            <a:r>
              <a:rPr lang="en-US" sz="2000" b="1" dirty="0">
                <a:solidFill>
                  <a:schemeClr val="accent1">
                    <a:lumMod val="50000"/>
                  </a:schemeClr>
                </a:solidFill>
                <a:latin typeface="Raleway"/>
                <a:ea typeface="Raleway"/>
                <a:cs typeface="Raleway"/>
                <a:sym typeface="Raleway"/>
              </a:rPr>
              <a:t>desirable</a:t>
            </a:r>
            <a:r>
              <a:rPr lang="en-US" sz="2000" dirty="0">
                <a:solidFill>
                  <a:schemeClr val="tx1"/>
                </a:solidFill>
                <a:latin typeface="Raleway"/>
                <a:ea typeface="Raleway"/>
                <a:cs typeface="Raleway"/>
                <a:sym typeface="Raleway"/>
              </a:rPr>
              <a:t> development outcomes, e.g. child mortality rates by maternal education</a:t>
            </a:r>
            <a:endParaRPr lang="en-US" sz="2000" dirty="0">
              <a:solidFill>
                <a:schemeClr val="tx1"/>
              </a:solidFill>
              <a:latin typeface="Raleway"/>
              <a:ea typeface="Raleway"/>
              <a:cs typeface="Raleway"/>
              <a:sym typeface="Raleway"/>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002457652"/>
              </p:ext>
            </p:extLst>
          </p:nvPr>
        </p:nvGraphicFramePr>
        <p:xfrm>
          <a:off x="876300" y="1609725"/>
          <a:ext cx="7391400" cy="5172075"/>
        </p:xfrm>
        <a:graphic>
          <a:graphicData uri="http://schemas.openxmlformats.org/presentationml/2006/ole">
            <mc:AlternateContent xmlns:mc="http://schemas.openxmlformats.org/markup-compatibility/2006">
              <mc:Choice xmlns:v="urn:schemas-microsoft-com:vml" Requires="v">
                <p:oleObj spid="_x0000_s2052" name="Feuille de calcul" r:id="rId4" imgW="7391377" imgH="5172143" progId="Excel.Sheet.12">
                  <p:embed/>
                </p:oleObj>
              </mc:Choice>
              <mc:Fallback>
                <p:oleObj name="Feuille de calcul" r:id="rId4" imgW="7391377" imgH="5172143" progId="Excel.Sheet.12">
                  <p:embed/>
                  <p:pic>
                    <p:nvPicPr>
                      <p:cNvPr id="0" name=""/>
                      <p:cNvPicPr/>
                      <p:nvPr/>
                    </p:nvPicPr>
                    <p:blipFill>
                      <a:blip r:embed="rId5"/>
                      <a:stretch>
                        <a:fillRect/>
                      </a:stretch>
                    </p:blipFill>
                    <p:spPr>
                      <a:xfrm>
                        <a:off x="876300" y="1609725"/>
                        <a:ext cx="7391400" cy="5172075"/>
                      </a:xfrm>
                      <a:prstGeom prst="rect">
                        <a:avLst/>
                      </a:prstGeom>
                    </p:spPr>
                  </p:pic>
                </p:oleObj>
              </mc:Fallback>
            </mc:AlternateContent>
          </a:graphicData>
        </a:graphic>
      </p:graphicFrame>
    </p:spTree>
    <p:extLst>
      <p:ext uri="{BB962C8B-B14F-4D97-AF65-F5344CB8AC3E}">
        <p14:creationId xmlns:p14="http://schemas.microsoft.com/office/powerpoint/2010/main" val="36424804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8461" t="25993" r="29560" b="7093"/>
          <a:stretch/>
        </p:blipFill>
        <p:spPr>
          <a:xfrm>
            <a:off x="0" y="1295400"/>
            <a:ext cx="2279505" cy="545017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4907" t="15258" r="35833"/>
          <a:stretch/>
        </p:blipFill>
        <p:spPr>
          <a:xfrm>
            <a:off x="7467600" y="1905000"/>
            <a:ext cx="1556766" cy="4566585"/>
          </a:xfrm>
          <a:prstGeom prst="rect">
            <a:avLst/>
          </a:prstGeom>
        </p:spPr>
      </p:pic>
      <p:sp>
        <p:nvSpPr>
          <p:cNvPr id="197" name="Shape 197"/>
          <p:cNvSpPr/>
          <p:nvPr/>
        </p:nvSpPr>
        <p:spPr>
          <a:xfrm>
            <a:off x="1786687" y="564421"/>
            <a:ext cx="5833313" cy="6141179"/>
          </a:xfrm>
          <a:prstGeom prst="roundRect">
            <a:avLst>
              <a:gd name="adj" fmla="val 16667"/>
            </a:avLst>
          </a:prstGeom>
          <a:solidFill>
            <a:schemeClr val="accent1">
              <a:alpha val="30000"/>
            </a:schemeClr>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Raleway"/>
              <a:buNone/>
            </a:pPr>
            <a:r>
              <a:rPr lang="en-US" sz="2400" b="0" i="0" u="none" strike="noStrike" cap="none" dirty="0">
                <a:solidFill>
                  <a:srgbClr val="000000"/>
                </a:solidFill>
                <a:latin typeface="Raleway"/>
                <a:ea typeface="Raleway"/>
                <a:cs typeface="Raleway"/>
                <a:sym typeface="Raleway"/>
              </a:rPr>
              <a:t>Build </a:t>
            </a:r>
            <a:r>
              <a:rPr lang="en-US" sz="2400" b="0" i="0" u="none" strike="noStrike" cap="none" dirty="0" smtClean="0">
                <a:solidFill>
                  <a:srgbClr val="000000"/>
                </a:solidFill>
                <a:latin typeface="Raleway"/>
                <a:ea typeface="Raleway"/>
                <a:cs typeface="Raleway"/>
                <a:sym typeface="Raleway"/>
              </a:rPr>
              <a:t>capacity</a:t>
            </a:r>
            <a:endParaRPr lang="en-US" sz="2400" b="0" i="0" u="none" strike="noStrike" cap="none" dirty="0">
              <a:solidFill>
                <a:srgbClr val="000000"/>
              </a:solidFill>
              <a:latin typeface="Raleway"/>
              <a:ea typeface="Raleway"/>
              <a:cs typeface="Raleway"/>
              <a:sym typeface="Raleway"/>
            </a:endParaRPr>
          </a:p>
          <a:p>
            <a:pPr marL="228600" lvl="0" indent="-228600">
              <a:spcBef>
                <a:spcPts val="600"/>
              </a:spcBef>
              <a:buClr>
                <a:srgbClr val="000000"/>
              </a:buClr>
              <a:buSzPct val="100000"/>
              <a:buFont typeface="Raleway"/>
              <a:buAutoNum type="arabicPeriod"/>
            </a:pPr>
            <a:r>
              <a:rPr lang="en-US" sz="1800" b="0" i="0" u="none" strike="noStrike" cap="none" dirty="0" smtClean="0">
                <a:solidFill>
                  <a:srgbClr val="000000"/>
                </a:solidFill>
                <a:latin typeface="Raleway"/>
                <a:ea typeface="Raleway"/>
                <a:cs typeface="Raleway"/>
                <a:sym typeface="Raleway"/>
              </a:rPr>
              <a:t>Education ministries should use the findings </a:t>
            </a:r>
            <a:r>
              <a:rPr lang="en-US" sz="1800" dirty="0">
                <a:latin typeface="Raleway"/>
                <a:ea typeface="Raleway"/>
                <a:cs typeface="Raleway"/>
                <a:sym typeface="Raleway"/>
              </a:rPr>
              <a:t>of household surveys </a:t>
            </a:r>
            <a:r>
              <a:rPr lang="en-US" sz="1800" dirty="0" smtClean="0">
                <a:latin typeface="Raleway"/>
                <a:ea typeface="Raleway"/>
                <a:cs typeface="Raleway"/>
                <a:sym typeface="Raleway"/>
              </a:rPr>
              <a:t>to monitor </a:t>
            </a:r>
            <a:r>
              <a:rPr lang="en-US" sz="1800" b="1" dirty="0" smtClean="0">
                <a:solidFill>
                  <a:schemeClr val="accent1">
                    <a:lumMod val="50000"/>
                  </a:schemeClr>
                </a:solidFill>
                <a:latin typeface="Raleway"/>
                <a:ea typeface="Raleway"/>
                <a:cs typeface="Raleway"/>
                <a:sym typeface="Raleway"/>
              </a:rPr>
              <a:t>inequality</a:t>
            </a:r>
            <a:r>
              <a:rPr lang="en-US" sz="1800" dirty="0" smtClean="0">
                <a:latin typeface="Raleway"/>
                <a:ea typeface="Raleway"/>
                <a:cs typeface="Raleway"/>
                <a:sym typeface="Raleway"/>
              </a:rPr>
              <a:t> in their education systems. </a:t>
            </a:r>
            <a:endParaRPr lang="en-US" sz="1800" b="0" i="0" u="none" strike="noStrike" cap="none" dirty="0" smtClean="0">
              <a:solidFill>
                <a:srgbClr val="000000"/>
              </a:solidFill>
              <a:latin typeface="Raleway"/>
              <a:ea typeface="Raleway"/>
              <a:cs typeface="Raleway"/>
              <a:sym typeface="Raleway"/>
            </a:endParaRPr>
          </a:p>
          <a:p>
            <a:pPr marL="228600" marR="0" lvl="0" indent="-228600" rtl="0">
              <a:lnSpc>
                <a:spcPct val="100000"/>
              </a:lnSpc>
              <a:spcBef>
                <a:spcPts val="600"/>
              </a:spcBef>
              <a:spcAft>
                <a:spcPts val="0"/>
              </a:spcAft>
              <a:buClr>
                <a:srgbClr val="000000"/>
              </a:buClr>
              <a:buSzPct val="112500"/>
              <a:buFont typeface="Raleway"/>
              <a:buAutoNum type="arabicPeriod"/>
            </a:pPr>
            <a:r>
              <a:rPr lang="en-US" sz="1800" b="0" i="0" u="none" strike="noStrike" cap="none" dirty="0" smtClean="0">
                <a:solidFill>
                  <a:srgbClr val="000000"/>
                </a:solidFill>
                <a:latin typeface="Raleway"/>
                <a:ea typeface="Raleway"/>
                <a:cs typeface="Raleway"/>
                <a:sym typeface="Raleway"/>
              </a:rPr>
              <a:t>Establish a national assessment framework that monitors a range of </a:t>
            </a:r>
            <a:r>
              <a:rPr lang="en-US" sz="1800" b="0" i="0" strike="noStrike" cap="none" dirty="0" smtClean="0">
                <a:solidFill>
                  <a:schemeClr val="accent1">
                    <a:lumMod val="50000"/>
                  </a:schemeClr>
                </a:solidFill>
                <a:latin typeface="Raleway"/>
                <a:ea typeface="Raleway"/>
                <a:cs typeface="Raleway"/>
                <a:sym typeface="Raleway"/>
              </a:rPr>
              <a:t>learning outcomes</a:t>
            </a:r>
            <a:r>
              <a:rPr lang="en-US" sz="1800" b="0" i="0" u="none" strike="noStrike" cap="none" dirty="0" smtClean="0">
                <a:solidFill>
                  <a:srgbClr val="000000"/>
                </a:solidFill>
                <a:latin typeface="Raleway"/>
                <a:ea typeface="Raleway"/>
                <a:cs typeface="Raleway"/>
                <a:sym typeface="Raleway"/>
              </a:rPr>
              <a:t>, including for those who left school early.</a:t>
            </a:r>
          </a:p>
          <a:p>
            <a:pPr marL="228600" marR="0" lvl="0" indent="-228600" rtl="0">
              <a:lnSpc>
                <a:spcPct val="100000"/>
              </a:lnSpc>
              <a:spcBef>
                <a:spcPts val="600"/>
              </a:spcBef>
              <a:spcAft>
                <a:spcPts val="0"/>
              </a:spcAft>
              <a:buClr>
                <a:srgbClr val="000000"/>
              </a:buClr>
              <a:buSzPct val="112500"/>
              <a:buFont typeface="Raleway"/>
              <a:buAutoNum type="arabicPeriod"/>
            </a:pPr>
            <a:r>
              <a:rPr lang="en-US" sz="1800" b="0" i="0" u="none" strike="noStrike" cap="none" dirty="0" smtClean="0">
                <a:solidFill>
                  <a:srgbClr val="000000"/>
                </a:solidFill>
                <a:latin typeface="Raleway"/>
                <a:ea typeface="Raleway"/>
                <a:cs typeface="Raleway"/>
                <a:sym typeface="Raleway"/>
              </a:rPr>
              <a:t>A focus on education </a:t>
            </a:r>
            <a:r>
              <a:rPr lang="en-US" sz="1800" b="0" i="0" strike="noStrike" cap="none" dirty="0" smtClean="0">
                <a:solidFill>
                  <a:schemeClr val="accent1">
                    <a:lumMod val="50000"/>
                  </a:schemeClr>
                </a:solidFill>
                <a:latin typeface="Raleway"/>
                <a:ea typeface="Raleway"/>
                <a:cs typeface="Raleway"/>
                <a:sym typeface="Raleway"/>
              </a:rPr>
              <a:t>quality</a:t>
            </a:r>
            <a:r>
              <a:rPr lang="en-US" sz="1800" b="0" i="0" u="none" strike="noStrike" cap="none" dirty="0" smtClean="0">
                <a:solidFill>
                  <a:srgbClr val="000000"/>
                </a:solidFill>
                <a:latin typeface="Raleway"/>
                <a:ea typeface="Raleway"/>
                <a:cs typeface="Raleway"/>
                <a:sym typeface="Raleway"/>
              </a:rPr>
              <a:t> means more than just a focus on learning outcomes: review curricula and textbooks as well.</a:t>
            </a:r>
          </a:p>
          <a:p>
            <a:pPr marL="228600" marR="0" lvl="0" indent="-228600" rtl="0">
              <a:lnSpc>
                <a:spcPct val="100000"/>
              </a:lnSpc>
              <a:spcBef>
                <a:spcPts val="600"/>
              </a:spcBef>
              <a:spcAft>
                <a:spcPts val="0"/>
              </a:spcAft>
              <a:buClr>
                <a:srgbClr val="000000"/>
              </a:buClr>
              <a:buSzPct val="112500"/>
              <a:buFont typeface="Raleway"/>
              <a:buAutoNum type="arabicPeriod"/>
            </a:pPr>
            <a:r>
              <a:rPr lang="en-US" sz="1800" b="0" i="0" u="none" strike="noStrike" cap="none" dirty="0" smtClean="0">
                <a:solidFill>
                  <a:srgbClr val="000000"/>
                </a:solidFill>
                <a:latin typeface="Raleway"/>
                <a:ea typeface="Raleway"/>
                <a:cs typeface="Raleway"/>
                <a:sym typeface="Raleway"/>
              </a:rPr>
              <a:t>Monitor a fuller range of </a:t>
            </a:r>
            <a:r>
              <a:rPr lang="en-US" sz="1800" b="0" i="0" strike="noStrike" cap="none" dirty="0" smtClean="0">
                <a:solidFill>
                  <a:schemeClr val="accent1">
                    <a:lumMod val="50000"/>
                  </a:schemeClr>
                </a:solidFill>
                <a:latin typeface="Raleway"/>
                <a:ea typeface="Raleway"/>
                <a:cs typeface="Raleway"/>
                <a:sym typeface="Raleway"/>
              </a:rPr>
              <a:t>lifelong learning</a:t>
            </a:r>
            <a:r>
              <a:rPr lang="en-US" sz="1800" b="0" i="0" u="none" strike="noStrike" cap="none" dirty="0" smtClean="0">
                <a:solidFill>
                  <a:srgbClr val="000000"/>
                </a:solidFill>
                <a:latin typeface="Raleway"/>
                <a:ea typeface="Raleway"/>
                <a:cs typeface="Raleway"/>
                <a:sym typeface="Raleway"/>
              </a:rPr>
              <a:t> opportunities, including adult education.</a:t>
            </a:r>
          </a:p>
          <a:p>
            <a:pPr marL="228600" marR="0" lvl="0" indent="-228600" rtl="0">
              <a:lnSpc>
                <a:spcPct val="100000"/>
              </a:lnSpc>
              <a:spcBef>
                <a:spcPts val="600"/>
              </a:spcBef>
              <a:spcAft>
                <a:spcPts val="0"/>
              </a:spcAft>
              <a:buClr>
                <a:srgbClr val="000000"/>
              </a:buClr>
              <a:buSzPct val="112500"/>
              <a:buFont typeface="Raleway"/>
              <a:buAutoNum type="arabicPeriod"/>
            </a:pPr>
            <a:r>
              <a:rPr lang="en-US" sz="1800" b="0" i="0" strike="noStrike" cap="none" dirty="0" smtClean="0">
                <a:solidFill>
                  <a:srgbClr val="000000"/>
                </a:solidFill>
                <a:latin typeface="Raleway"/>
                <a:ea typeface="Raleway"/>
                <a:cs typeface="Raleway"/>
                <a:sym typeface="Raleway"/>
              </a:rPr>
              <a:t>Share best practices of </a:t>
            </a:r>
            <a:r>
              <a:rPr lang="en-US" sz="1800" b="1" i="0" strike="noStrike" cap="none" dirty="0" smtClean="0">
                <a:solidFill>
                  <a:schemeClr val="accent1">
                    <a:lumMod val="50000"/>
                  </a:schemeClr>
                </a:solidFill>
                <a:latin typeface="Raleway"/>
                <a:ea typeface="Raleway"/>
                <a:cs typeface="Raleway"/>
                <a:sym typeface="Raleway"/>
              </a:rPr>
              <a:t>education policy and systems</a:t>
            </a:r>
            <a:r>
              <a:rPr lang="en-US" sz="1800" b="0" i="0" strike="noStrike" cap="none" dirty="0" smtClean="0">
                <a:solidFill>
                  <a:srgbClr val="000000"/>
                </a:solidFill>
                <a:latin typeface="Raleway"/>
                <a:ea typeface="Raleway"/>
                <a:cs typeface="Raleway"/>
                <a:sym typeface="Raleway"/>
              </a:rPr>
              <a:t> </a:t>
            </a:r>
            <a:r>
              <a:rPr lang="en-US" sz="1800" b="0" i="0" u="none" strike="noStrike" cap="none" dirty="0" smtClean="0">
                <a:solidFill>
                  <a:srgbClr val="000000"/>
                </a:solidFill>
                <a:latin typeface="Raleway"/>
                <a:ea typeface="Raleway"/>
                <a:cs typeface="Raleway"/>
                <a:sym typeface="Raleway"/>
              </a:rPr>
              <a:t>within </a:t>
            </a:r>
            <a:r>
              <a:rPr lang="en-US" sz="1800" b="0" i="0" u="none" strike="noStrike" cap="none" dirty="0" err="1" smtClean="0">
                <a:solidFill>
                  <a:srgbClr val="000000"/>
                </a:solidFill>
                <a:latin typeface="Raleway"/>
                <a:ea typeface="Raleway"/>
                <a:cs typeface="Raleway"/>
                <a:sym typeface="Raleway"/>
              </a:rPr>
              <a:t>organisations</a:t>
            </a:r>
            <a:r>
              <a:rPr lang="en-US" sz="1800" b="0" i="0" u="none" strike="noStrike" cap="none" dirty="0" smtClean="0">
                <a:solidFill>
                  <a:srgbClr val="000000"/>
                </a:solidFill>
                <a:latin typeface="Raleway"/>
                <a:ea typeface="Raleway"/>
                <a:cs typeface="Raleway"/>
                <a:sym typeface="Raleway"/>
              </a:rPr>
              <a:t> of regional cooperation.</a:t>
            </a:r>
          </a:p>
          <a:p>
            <a:pPr marL="228600" marR="0" lvl="0" indent="-228600" rtl="0">
              <a:lnSpc>
                <a:spcPct val="100000"/>
              </a:lnSpc>
              <a:spcBef>
                <a:spcPts val="600"/>
              </a:spcBef>
              <a:spcAft>
                <a:spcPts val="0"/>
              </a:spcAft>
              <a:buClr>
                <a:srgbClr val="000000"/>
              </a:buClr>
              <a:buSzPct val="112500"/>
              <a:buFont typeface="Raleway"/>
              <a:buAutoNum type="arabicPeriod"/>
            </a:pPr>
            <a:r>
              <a:rPr lang="en-US" sz="1800" b="0" i="0" u="none" strike="noStrike" cap="none" dirty="0" smtClean="0">
                <a:solidFill>
                  <a:srgbClr val="000000"/>
                </a:solidFill>
                <a:latin typeface="Raleway"/>
                <a:ea typeface="Raleway"/>
                <a:cs typeface="Raleway"/>
                <a:sym typeface="Raleway"/>
              </a:rPr>
              <a:t>Use </a:t>
            </a:r>
            <a:r>
              <a:rPr lang="en-US" sz="1800" b="0" i="0" strike="noStrike" cap="none" dirty="0" smtClean="0">
                <a:solidFill>
                  <a:schemeClr val="accent1">
                    <a:lumMod val="50000"/>
                  </a:schemeClr>
                </a:solidFill>
                <a:latin typeface="Raleway"/>
                <a:ea typeface="Raleway"/>
                <a:cs typeface="Raleway"/>
                <a:sym typeface="Raleway"/>
              </a:rPr>
              <a:t>national education accounts</a:t>
            </a:r>
            <a:r>
              <a:rPr lang="en-US" sz="1800" b="0" i="0" strike="noStrike" cap="none" dirty="0" smtClean="0">
                <a:solidFill>
                  <a:srgbClr val="000000"/>
                </a:solidFill>
                <a:latin typeface="Raleway"/>
                <a:ea typeface="Raleway"/>
                <a:cs typeface="Raleway"/>
                <a:sym typeface="Raleway"/>
              </a:rPr>
              <a:t> </a:t>
            </a:r>
            <a:r>
              <a:rPr lang="en-US" sz="1800" b="0" i="0" u="none" strike="noStrike" cap="none" dirty="0" smtClean="0">
                <a:solidFill>
                  <a:srgbClr val="000000"/>
                </a:solidFill>
                <a:latin typeface="Raleway"/>
                <a:ea typeface="Raleway"/>
                <a:cs typeface="Raleway"/>
                <a:sym typeface="Raleway"/>
              </a:rPr>
              <a:t>approach to improve monitoring of spending</a:t>
            </a:r>
            <a:r>
              <a:rPr lang="en-US" sz="1600" b="0" i="0" u="none" strike="noStrike" cap="none" dirty="0" smtClean="0">
                <a:solidFill>
                  <a:srgbClr val="000000"/>
                </a:solidFill>
                <a:latin typeface="Raleway"/>
                <a:ea typeface="Raleway"/>
                <a:cs typeface="Raleway"/>
                <a:sym typeface="Raleway"/>
              </a:rPr>
              <a:t>. </a:t>
            </a:r>
            <a:endParaRPr lang="en-US" sz="1600" b="0" i="0" u="none" strike="noStrike" cap="none" dirty="0">
              <a:solidFill>
                <a:srgbClr val="000000"/>
              </a:solidFill>
              <a:latin typeface="Raleway"/>
              <a:ea typeface="Raleway"/>
              <a:cs typeface="Raleway"/>
              <a:sym typeface="Raleway"/>
            </a:endParaRPr>
          </a:p>
        </p:txBody>
      </p:sp>
      <p:sp>
        <p:nvSpPr>
          <p:cNvPr id="198" name="Shape 198"/>
          <p:cNvSpPr txBox="1"/>
          <p:nvPr/>
        </p:nvSpPr>
        <p:spPr>
          <a:xfrm>
            <a:off x="0" y="101600"/>
            <a:ext cx="8729600" cy="373499"/>
          </a:xfrm>
          <a:prstGeom prst="rect">
            <a:avLst/>
          </a:prstGeom>
          <a:noFill/>
          <a:ln>
            <a:noFill/>
          </a:ln>
        </p:spPr>
        <p:txBody>
          <a:bodyPr lIns="91425" tIns="45700" rIns="91425" bIns="45700" anchor="ctr" anchorCtr="0">
            <a:noAutofit/>
          </a:bodyPr>
          <a:lstStyle/>
          <a:p>
            <a:pPr marL="0" lvl="0" indent="0">
              <a:buClr>
                <a:schemeClr val="lt1"/>
              </a:buClr>
              <a:buSzPct val="25000"/>
            </a:pPr>
            <a:r>
              <a:rPr lang="en-US" sz="2800" b="1" dirty="0">
                <a:solidFill>
                  <a:schemeClr val="lt1"/>
                </a:solidFill>
                <a:latin typeface="Raleway "/>
                <a:ea typeface="Calibri"/>
                <a:cs typeface="Calibri"/>
                <a:sym typeface="Calibri"/>
              </a:rPr>
              <a:t>RECOMMENDATIONS FOR MONITORING SDG4</a:t>
            </a:r>
          </a:p>
          <a:p>
            <a:pPr marL="0" marR="0" lvl="0" indent="0" algn="l" rtl="0">
              <a:lnSpc>
                <a:spcPct val="100000"/>
              </a:lnSpc>
              <a:spcBef>
                <a:spcPts val="0"/>
              </a:spcBef>
              <a:spcAft>
                <a:spcPts val="0"/>
              </a:spcAft>
              <a:buClr>
                <a:schemeClr val="lt1"/>
              </a:buClr>
              <a:buFont typeface="Calibri"/>
              <a:buNone/>
            </a:pP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91224077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18882</TotalTime>
  <Words>5712</Words>
  <Application>Microsoft Office PowerPoint</Application>
  <PresentationFormat>On-screen Show (4:3)</PresentationFormat>
  <Paragraphs>432</Paragraphs>
  <Slides>38</Slides>
  <Notes>38</Notes>
  <HiddenSlides>0</HiddenSlides>
  <MMClips>0</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1</vt:i4>
      </vt:variant>
      <vt:variant>
        <vt:lpstr>Slide Titles</vt:lpstr>
      </vt:variant>
      <vt:variant>
        <vt:i4>38</vt:i4>
      </vt:variant>
    </vt:vector>
  </HeadingPairs>
  <TitlesOfParts>
    <vt:vector size="51" baseType="lpstr">
      <vt:lpstr>Raleway heavy</vt:lpstr>
      <vt:lpstr>Raleway </vt:lpstr>
      <vt:lpstr>Arial</vt:lpstr>
      <vt:lpstr>Noto Sans Symbols</vt:lpstr>
      <vt:lpstr>Raleway</vt:lpstr>
      <vt:lpstr>Avenir Book</vt:lpstr>
      <vt:lpstr>Calibri</vt:lpstr>
      <vt:lpstr>Default Design</vt:lpstr>
      <vt:lpstr>Default Design</vt:lpstr>
      <vt:lpstr>Default Design</vt:lpstr>
      <vt:lpstr>Default Design</vt:lpstr>
      <vt:lpstr>Default Design</vt:lpstr>
      <vt:lpstr>Microsoft Excel Worksheet</vt:lpstr>
      <vt:lpstr>Education for people and planet: Creating sustainable futures for 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for people and planet: Creating sustainable futures for all</dc:title>
  <dc:creator>Redman, Katharine</dc:creator>
  <cp:lastModifiedBy>Antoninis, Manos</cp:lastModifiedBy>
  <cp:revision>276</cp:revision>
  <dcterms:modified xsi:type="dcterms:W3CDTF">2016-09-04T16:45:49Z</dcterms:modified>
</cp:coreProperties>
</file>